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14"/>
  </p:notesMasterIdLst>
  <p:sldIdLst>
    <p:sldId id="256" r:id="rId2"/>
    <p:sldId id="262" r:id="rId3"/>
    <p:sldId id="257" r:id="rId4"/>
    <p:sldId id="258" r:id="rId5"/>
    <p:sldId id="259" r:id="rId6"/>
    <p:sldId id="261" r:id="rId7"/>
    <p:sldId id="263" r:id="rId8"/>
    <p:sldId id="265" r:id="rId9"/>
    <p:sldId id="264" r:id="rId10"/>
    <p:sldId id="266" r:id="rId11"/>
    <p:sldId id="267" r:id="rId12"/>
    <p:sldId id="260"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00"/>
    <a:srgbClr val="FF99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BAFA87-48D4-4E70-849C-FB7CE653CB11}" type="datetimeFigureOut">
              <a:rPr lang="en-US" smtClean="0"/>
              <a:pPr/>
              <a:t>9/29/2014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7C63E4D-62E1-433E-801E-FEA17FBFF6D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7C63E4D-62E1-433E-801E-FEA17FBFF6DC}"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7C63E4D-62E1-433E-801E-FEA17FBFF6DC}" type="slidenum">
              <a:rPr lang="en-US" smtClean="0"/>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7C63E4D-62E1-433E-801E-FEA17FBFF6DC}"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7C63E4D-62E1-433E-801E-FEA17FBFF6DC}" type="slidenum">
              <a:rPr lang="en-US" smtClean="0"/>
              <a:pPr/>
              <a:t>12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7C63E4D-62E1-433E-801E-FEA17FBFF6DC}"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7C63E4D-62E1-433E-801E-FEA17FBFF6DC}"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7C63E4D-62E1-433E-801E-FEA17FBFF6DC}"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7C63E4D-62E1-433E-801E-FEA17FBFF6DC}"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7C63E4D-62E1-433E-801E-FEA17FBFF6DC}"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7C63E4D-62E1-433E-801E-FEA17FBFF6DC}" type="slidenum">
              <a:rPr lang="en-US" smtClean="0"/>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7C63E4D-62E1-433E-801E-FEA17FBFF6DC}" type="slidenum">
              <a:rPr lang="en-US" smtClean="0"/>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7C63E4D-62E1-433E-801E-FEA17FBFF6DC}"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CA49B90D-AE38-40E6-B9AF-706D859EC9C4}" type="datetime1">
              <a:rPr lang="en-US" smtClean="0"/>
              <a:pPr/>
              <a:t>9/29/2014</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7942AC61-7237-4526-B54C-AA9A8F46579F}"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35D3C5F-8139-4DEE-B8C9-906CDBD3151E}" type="datetime1">
              <a:rPr lang="en-US" smtClean="0"/>
              <a:pPr/>
              <a:t>9/29/2014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42AC61-7237-4526-B54C-AA9A8F46579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7942AC61-7237-4526-B54C-AA9A8F46579F}"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6343C7E-D751-4E02-99C1-C27BAADE581E}" type="datetime1">
              <a:rPr lang="en-US" smtClean="0"/>
              <a:pPr/>
              <a:t>9/29/2014</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7AF7134E-F9AC-48FA-9381-CF68AD65CB44}" type="datetime1">
              <a:rPr lang="en-US" smtClean="0"/>
              <a:pPr/>
              <a:t>9/29/2014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7942AC61-7237-4526-B54C-AA9A8F46579F}"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4C0D944E-69B3-443B-8132-8B8DB70243F5}" type="datetime1">
              <a:rPr lang="en-US" smtClean="0"/>
              <a:pPr/>
              <a:t>9/29/2014</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7942AC61-7237-4526-B54C-AA9A8F46579F}"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D0541DE3-19A6-471D-9CEE-C73ECF0A36D8}" type="datetime1">
              <a:rPr lang="en-US" smtClean="0"/>
              <a:pPr/>
              <a:t>9/29/2014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42AC61-7237-4526-B54C-AA9A8F46579F}"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6EACA1E9-C44E-4C33-A9AF-65A129FF84A0}" type="datetime1">
              <a:rPr lang="en-US" smtClean="0"/>
              <a:pPr/>
              <a:t>9/29/2014</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7942AC61-7237-4526-B54C-AA9A8F46579F}"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6AD82CA-263A-4762-9AEF-792F7DB3CDE5}" type="datetime1">
              <a:rPr lang="en-US" smtClean="0"/>
              <a:pPr/>
              <a:t>9/29/2014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7942AC61-7237-4526-B54C-AA9A8F46579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3172DC7B-937D-4BF5-B9D6-223EDF5AD348}" type="datetime1">
              <a:rPr lang="en-US" smtClean="0"/>
              <a:pPr/>
              <a:t>9/29/2014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7942AC61-7237-4526-B54C-AA9A8F46579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7942AC61-7237-4526-B54C-AA9A8F46579F}"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A0ECCB22-37FE-4566-A546-03511A94931A}" type="datetime1">
              <a:rPr lang="en-US" smtClean="0"/>
              <a:pPr/>
              <a:t>9/29/2014</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7942AC61-7237-4526-B54C-AA9A8F46579F}"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70FA5598-D570-40D6-AEA6-38ABD3E33BE2}" type="datetime1">
              <a:rPr lang="en-US" smtClean="0"/>
              <a:pPr/>
              <a:t>9/29/2014</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5C6FC08D-B351-4FBA-8CFB-A1C0DC197F7B}" type="datetime1">
              <a:rPr lang="en-US" smtClean="0"/>
              <a:pPr/>
              <a:t>9/29/2014</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7942AC61-7237-4526-B54C-AA9A8F46579F}"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sldNum="0" hdr="0" ftr="0"/>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0.xml"/><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9.xml"/><Relationship Id="rId7" Type="http://schemas.openxmlformats.org/officeDocument/2006/relationships/image" Target="../media/image8.png"/><Relationship Id="rId2" Type="http://schemas.openxmlformats.org/officeDocument/2006/relationships/audio" Target="file:///C:\Users\Gretche\AppData\Local\Microsoft\Windows\Temporary%20Internet%20Files\Content.IE5\D03BGVBG\MS900082198%5b1%5d.mid" TargetMode="External"/><Relationship Id="rId1" Type="http://schemas.openxmlformats.org/officeDocument/2006/relationships/audio" Target="../media/audio1.wav"/><Relationship Id="rId6" Type="http://schemas.openxmlformats.org/officeDocument/2006/relationships/image" Target="../media/image7.png"/><Relationship Id="rId5" Type="http://schemas.openxmlformats.org/officeDocument/2006/relationships/image" Target="../media/image6.jpeg"/><Relationship Id="rId4"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2.xml"/><Relationship Id="rId1" Type="http://schemas.openxmlformats.org/officeDocument/2006/relationships/slideLayout" Target="../slideLayouts/slideLayout7.xml"/><Relationship Id="rId5" Type="http://schemas.openxmlformats.org/officeDocument/2006/relationships/hyperlink" Target="mailto:Worldeducation1@yahoo.com" TargetMode="External"/><Relationship Id="rId4" Type="http://schemas.openxmlformats.org/officeDocument/2006/relationships/hyperlink" Target="mailto:educationmatters512@gmail.com"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in this Video we will Study a few things about Spanish speaking!!</a:t>
            </a:r>
          </a:p>
          <a:p>
            <a:endParaRPr lang="en-US" dirty="0"/>
          </a:p>
        </p:txBody>
      </p:sp>
      <p:sp>
        <p:nvSpPr>
          <p:cNvPr id="2" name="Title 1"/>
          <p:cNvSpPr>
            <a:spLocks noGrp="1"/>
          </p:cNvSpPr>
          <p:nvPr>
            <p:ph type="ctrTitle"/>
          </p:nvPr>
        </p:nvSpPr>
        <p:spPr/>
        <p:txBody>
          <a:bodyPr/>
          <a:lstStyle/>
          <a:p>
            <a:r>
              <a:rPr lang="en-US" dirty="0" smtClean="0"/>
              <a:t>Spanish!</a:t>
            </a:r>
            <a:endParaRPr lang="en-US" dirty="0"/>
          </a:p>
        </p:txBody>
      </p:sp>
      <p:sp>
        <p:nvSpPr>
          <p:cNvPr id="5" name="TextBox 4"/>
          <p:cNvSpPr txBox="1"/>
          <p:nvPr/>
        </p:nvSpPr>
        <p:spPr>
          <a:xfrm>
            <a:off x="228600" y="5715000"/>
            <a:ext cx="4863832" cy="646331"/>
          </a:xfrm>
          <a:prstGeom prst="rect">
            <a:avLst/>
          </a:prstGeom>
          <a:noFill/>
        </p:spPr>
        <p:txBody>
          <a:bodyPr wrap="none" rtlCol="0">
            <a:spAutoFit/>
          </a:bodyPr>
          <a:lstStyle/>
          <a:p>
            <a:r>
              <a:rPr lang="en-US" dirty="0" smtClean="0"/>
              <a:t>Glencoe Spanish 1 book </a:t>
            </a:r>
            <a:r>
              <a:rPr lang="en-US" b="1" i="1" dirty="0" smtClean="0">
                <a:effectLst>
                  <a:outerShdw blurRad="38100" dist="38100" dir="2700000" algn="tl">
                    <a:srgbClr val="000000">
                      <a:alpha val="43137"/>
                    </a:srgbClr>
                  </a:outerShdw>
                </a:effectLst>
              </a:rPr>
              <a:t>Bienvenidos Book </a:t>
            </a:r>
          </a:p>
          <a:p>
            <a:r>
              <a:rPr lang="en-US" b="1" i="1" dirty="0" smtClean="0">
                <a:effectLst>
                  <a:outerShdw blurRad="38100" dist="38100" dir="2700000" algn="tl">
                    <a:srgbClr val="000000">
                      <a:alpha val="43137"/>
                    </a:srgbClr>
                  </a:outerShdw>
                </a:effectLst>
              </a:rPr>
              <a:t>Chapter 4 page(s) 98-99</a:t>
            </a:r>
            <a:endParaRPr lang="en-US" dirty="0"/>
          </a:p>
        </p:txBody>
      </p:sp>
      <p:sp>
        <p:nvSpPr>
          <p:cNvPr id="6" name="TextBox 5"/>
          <p:cNvSpPr txBox="1"/>
          <p:nvPr/>
        </p:nvSpPr>
        <p:spPr>
          <a:xfrm>
            <a:off x="3276600" y="3505200"/>
            <a:ext cx="2313454" cy="369332"/>
          </a:xfrm>
          <a:prstGeom prst="rect">
            <a:avLst/>
          </a:prstGeom>
          <a:noFill/>
        </p:spPr>
        <p:txBody>
          <a:bodyPr wrap="none" rtlCol="0">
            <a:spAutoFit/>
          </a:bodyPr>
          <a:lstStyle/>
          <a:p>
            <a:r>
              <a:rPr lang="en-US" dirty="0" smtClean="0"/>
              <a:t>By,  Olivia~Harnack </a:t>
            </a:r>
            <a:endParaRPr lang="en-US" dirty="0"/>
          </a:p>
        </p:txBody>
      </p:sp>
      <p:sp>
        <p:nvSpPr>
          <p:cNvPr id="7" name="5-Point Star 6"/>
          <p:cNvSpPr/>
          <p:nvPr/>
        </p:nvSpPr>
        <p:spPr>
          <a:xfrm>
            <a:off x="6172200" y="457200"/>
            <a:ext cx="1676400" cy="14478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Date Placeholder 8"/>
          <p:cNvSpPr>
            <a:spLocks noGrp="1"/>
          </p:cNvSpPr>
          <p:nvPr>
            <p:ph type="dt" sz="half" idx="10"/>
          </p:nvPr>
        </p:nvSpPr>
        <p:spPr/>
        <p:txBody>
          <a:bodyPr/>
          <a:lstStyle/>
          <a:p>
            <a:fld id="{A7567580-F376-4DC0-BE39-F8FD28CB0C27}" type="datetime1">
              <a:rPr lang="en-US" smtClean="0"/>
              <a:pPr/>
              <a:t>9/29/2014</a:t>
            </a:fld>
            <a:endParaRPr lang="en-US" dirty="0"/>
          </a:p>
        </p:txBody>
      </p:sp>
    </p:spTree>
  </p:cSld>
  <p:clrMapOvr>
    <a:masterClrMapping/>
  </p:clrMapOvr>
  <p:transition spd="slow">
    <p:comb/>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accent5">
                <a:lumMod val="60000"/>
                <a:lumOff val="40000"/>
              </a:schemeClr>
            </a:solidFill>
          </a:ln>
        </p:spPr>
        <p:txBody>
          <a:bodyPr/>
          <a:lstStyle/>
          <a:p>
            <a:r>
              <a:rPr lang="en-US" dirty="0" smtClean="0"/>
              <a:t>Nos Tomar La escuela autobus </a:t>
            </a:r>
            <a:r>
              <a:rPr lang="en-US" sz="2800" dirty="0" smtClean="0">
                <a:latin typeface="+mn-lt"/>
              </a:rPr>
              <a:t>en la mañana en </a:t>
            </a:r>
            <a:r>
              <a:rPr lang="en-US" dirty="0" smtClean="0"/>
              <a:t>acerca ocho a conseguir a escuela.</a:t>
            </a:r>
            <a:endParaRPr lang="en-US" dirty="0">
              <a:latin typeface="+mn-lt"/>
            </a:endParaRPr>
          </a:p>
        </p:txBody>
      </p:sp>
      <p:sp>
        <p:nvSpPr>
          <p:cNvPr id="4" name="Text Placeholder 3"/>
          <p:cNvSpPr>
            <a:spLocks noGrp="1"/>
          </p:cNvSpPr>
          <p:nvPr>
            <p:ph type="body" sz="half" idx="2"/>
          </p:nvPr>
        </p:nvSpPr>
        <p:spPr/>
        <p:txBody>
          <a:bodyPr/>
          <a:lstStyle/>
          <a:p>
            <a:r>
              <a:rPr lang="en-US" dirty="0" smtClean="0"/>
              <a:t>The 5 W’s </a:t>
            </a:r>
          </a:p>
          <a:p>
            <a:r>
              <a:rPr lang="en-US" sz="1800" dirty="0" smtClean="0">
                <a:solidFill>
                  <a:schemeClr val="tx1"/>
                </a:solidFill>
              </a:rPr>
              <a:t>The Answer to number one Section A on pages  98-99 is. . . . .. . . . . . . . .</a:t>
            </a:r>
          </a:p>
          <a:p>
            <a:endParaRPr lang="en-US" sz="1800" dirty="0" smtClean="0">
              <a:solidFill>
                <a:schemeClr val="tx1"/>
              </a:solidFill>
            </a:endParaRPr>
          </a:p>
          <a:p>
            <a:endParaRPr lang="en-US" sz="1800" dirty="0" smtClean="0">
              <a:solidFill>
                <a:schemeClr val="tx1"/>
              </a:solidFill>
            </a:endParaRPr>
          </a:p>
          <a:p>
            <a:endParaRPr lang="en-US" sz="1800" dirty="0" smtClean="0">
              <a:solidFill>
                <a:schemeClr val="tx1"/>
              </a:solidFill>
            </a:endParaRPr>
          </a:p>
          <a:p>
            <a:endParaRPr lang="en-US" sz="1800" dirty="0" smtClean="0">
              <a:solidFill>
                <a:schemeClr val="tx1"/>
              </a:solidFill>
            </a:endParaRPr>
          </a:p>
          <a:p>
            <a:endParaRPr lang="en-US" sz="1800" dirty="0" smtClean="0">
              <a:solidFill>
                <a:schemeClr val="tx1"/>
              </a:solidFill>
            </a:endParaRPr>
          </a:p>
          <a:p>
            <a:endParaRPr lang="en-US" sz="1800" dirty="0">
              <a:solidFill>
                <a:schemeClr val="tx1"/>
              </a:solidFill>
            </a:endParaRPr>
          </a:p>
        </p:txBody>
      </p:sp>
      <p:pic>
        <p:nvPicPr>
          <p:cNvPr id="7" name="Picture Placeholder 6" descr="images (6).jpg"/>
          <p:cNvPicPr>
            <a:picLocks noGrp="1" noChangeAspect="1"/>
          </p:cNvPicPr>
          <p:nvPr>
            <p:ph type="pic" idx="1"/>
          </p:nvPr>
        </p:nvPicPr>
        <p:blipFill>
          <a:blip r:embed="rId3" cstate="print"/>
          <a:srcRect l="4416" r="4416"/>
          <a:stretch>
            <a:fillRect/>
          </a:stretch>
        </p:blipFill>
        <p:spPr/>
      </p:pic>
      <p:cxnSp>
        <p:nvCxnSpPr>
          <p:cNvPr id="9" name="Straight Arrow Connector 8"/>
          <p:cNvCxnSpPr/>
          <p:nvPr/>
        </p:nvCxnSpPr>
        <p:spPr>
          <a:xfrm>
            <a:off x="1600200" y="1143000"/>
            <a:ext cx="1143000" cy="0"/>
          </a:xfrm>
          <a:prstGeom prst="straightConnector1">
            <a:avLst/>
          </a:prstGeom>
          <a:ln>
            <a:solidFill>
              <a:schemeClr val="tx1">
                <a:lumMod val="95000"/>
                <a:lumOff val="5000"/>
              </a:schemeClr>
            </a:solidFill>
            <a:tailEnd type="arrow"/>
          </a:ln>
          <a:effectLst>
            <a:reflection blurRad="6350" stA="50000" endA="295" endPos="92000" dist="101600" dir="5400000" sy="-100000" algn="bl" rotWithShape="0"/>
          </a:effectLst>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2362200" y="0"/>
            <a:ext cx="4721164" cy="461665"/>
          </a:xfrm>
          <a:prstGeom prst="rect">
            <a:avLst/>
          </a:prstGeom>
          <a:noFill/>
        </p:spPr>
        <p:txBody>
          <a:bodyPr wrap="none" rtlCol="0">
            <a:spAutoFit/>
          </a:bodyPr>
          <a:lstStyle/>
          <a:p>
            <a:r>
              <a:rPr lang="en-US" sz="2400" b="1" dirty="0" smtClean="0">
                <a:effectLst>
                  <a:outerShdw blurRad="38100" dist="38100" dir="2700000" algn="tl">
                    <a:srgbClr val="000000">
                      <a:alpha val="43137"/>
                    </a:srgbClr>
                  </a:outerShdw>
                </a:effectLst>
                <a:latin typeface="Comic Sans MS" pitchFamily="66" charset="0"/>
              </a:rPr>
              <a:t>ANSWER TO SECTION A #1</a:t>
            </a:r>
            <a:endParaRPr lang="en-US" sz="2400" b="1" dirty="0">
              <a:effectLst>
                <a:outerShdw blurRad="38100" dist="38100" dir="2700000" algn="tl">
                  <a:srgbClr val="000000">
                    <a:alpha val="43137"/>
                  </a:srgbClr>
                </a:outerShdw>
              </a:effectLst>
              <a:latin typeface="Comic Sans MS" pitchFamily="66" charset="0"/>
            </a:endParaRPr>
          </a:p>
        </p:txBody>
      </p:sp>
      <p:sp>
        <p:nvSpPr>
          <p:cNvPr id="11" name="Date Placeholder 10"/>
          <p:cNvSpPr>
            <a:spLocks noGrp="1"/>
          </p:cNvSpPr>
          <p:nvPr>
            <p:ph type="dt" sz="half" idx="10"/>
          </p:nvPr>
        </p:nvSpPr>
        <p:spPr/>
        <p:txBody>
          <a:bodyPr/>
          <a:lstStyle/>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1"/>
                </a:solidFill>
              </a:rPr>
              <a:t>Mystery City Clues:</a:t>
            </a:r>
            <a:r>
              <a:rPr lang="en-US" dirty="0" smtClean="0"/>
              <a:t/>
            </a:r>
            <a:br>
              <a:rPr lang="en-US" dirty="0" smtClean="0"/>
            </a:br>
            <a:r>
              <a:rPr lang="en-US" sz="1400" dirty="0" smtClean="0">
                <a:solidFill>
                  <a:schemeClr val="tx1"/>
                </a:solidFill>
              </a:rPr>
              <a:t>I am on the Yucatan Peninsula, I am a famous City and I am very Close to the Gulf Of Mexico.  I am 30ft (9 meters) above sea level. My population can measure up to be </a:t>
            </a:r>
            <a:r>
              <a:rPr lang="en-US" sz="1400" b="0" dirty="0" smtClean="0"/>
              <a:t> </a:t>
            </a:r>
            <a:r>
              <a:rPr lang="en-US" sz="1400" dirty="0" smtClean="0">
                <a:solidFill>
                  <a:schemeClr val="tx1"/>
                </a:solidFill>
              </a:rPr>
              <a:t>approximately one million People. What City am I?</a:t>
            </a:r>
            <a:endParaRPr lang="en-US" sz="1400" dirty="0">
              <a:solidFill>
                <a:schemeClr val="tx1"/>
              </a:solidFill>
            </a:endParaRPr>
          </a:p>
        </p:txBody>
      </p:sp>
      <p:pic>
        <p:nvPicPr>
          <p:cNvPr id="6" name="Picture Placeholder 5" descr="images (8).jpg"/>
          <p:cNvPicPr>
            <a:picLocks noGrp="1" noChangeAspect="1"/>
          </p:cNvPicPr>
          <p:nvPr>
            <p:ph type="pic" idx="1"/>
          </p:nvPr>
        </p:nvPicPr>
        <p:blipFill>
          <a:blip r:embed="rId5" cstate="print"/>
          <a:srcRect l="4829" r="4829"/>
          <a:stretch>
            <a:fillRect/>
          </a:stretch>
        </p:blipFill>
        <p:spPr/>
      </p:pic>
      <p:sp>
        <p:nvSpPr>
          <p:cNvPr id="4" name="Text Placeholder 3"/>
          <p:cNvSpPr>
            <a:spLocks noGrp="1"/>
          </p:cNvSpPr>
          <p:nvPr>
            <p:ph type="body" sz="half" idx="2"/>
          </p:nvPr>
        </p:nvSpPr>
        <p:spPr>
          <a:ln>
            <a:solidFill>
              <a:srgbClr val="00B050"/>
            </a:solidFill>
          </a:ln>
        </p:spPr>
        <p:txBody>
          <a:bodyPr>
            <a:normAutofit lnSpcReduction="10000"/>
          </a:bodyPr>
          <a:lstStyle/>
          <a:p>
            <a:r>
              <a:rPr lang="en-US" sz="2400" dirty="0" smtClean="0">
                <a:solidFill>
                  <a:srgbClr val="00B0F0"/>
                </a:solidFill>
                <a:latin typeface="Arial Black" pitchFamily="34" charset="0"/>
              </a:rPr>
              <a:t>BONUS QUESTION!!!</a:t>
            </a:r>
          </a:p>
          <a:p>
            <a:r>
              <a:rPr lang="en-US" sz="1200" dirty="0" smtClean="0">
                <a:solidFill>
                  <a:schemeClr val="bg1"/>
                </a:solidFill>
                <a:latin typeface="Arial Black" pitchFamily="34" charset="0"/>
              </a:rPr>
              <a:t>I will give you some clues about this city in Mexico, You have to figure it out. You can discuss this with a partner or not. So here are the clues to this Mystery City</a:t>
            </a:r>
          </a:p>
          <a:p>
            <a:endParaRPr lang="en-US" sz="1200" dirty="0" smtClean="0">
              <a:solidFill>
                <a:schemeClr val="bg1"/>
              </a:solidFill>
              <a:latin typeface="Arial Black" pitchFamily="34" charset="0"/>
            </a:endParaRPr>
          </a:p>
          <a:p>
            <a:r>
              <a:rPr lang="en-US" sz="2800" dirty="0" smtClean="0">
                <a:solidFill>
                  <a:srgbClr val="00B0F0"/>
                </a:solidFill>
                <a:latin typeface="Arial Black" pitchFamily="34" charset="0"/>
              </a:rPr>
              <a:t>EXTRA BONUS QUESTION! </a:t>
            </a:r>
            <a:r>
              <a:rPr lang="en-US" dirty="0" smtClean="0">
                <a:solidFill>
                  <a:schemeClr val="tx1"/>
                </a:solidFill>
                <a:latin typeface="Arial Black" pitchFamily="34" charset="0"/>
              </a:rPr>
              <a:t>if you can answer this Question COMPLETELY IN SPANISH. . . . . . . . . </a:t>
            </a:r>
            <a:r>
              <a:rPr lang="en-US" dirty="0" smtClean="0">
                <a:solidFill>
                  <a:srgbClr val="00CC00"/>
                </a:solidFill>
                <a:latin typeface="Arial Black" pitchFamily="34" charset="0"/>
              </a:rPr>
              <a:t>You win Candy!!!</a:t>
            </a:r>
            <a:r>
              <a:rPr lang="en-US" sz="2800" dirty="0" smtClean="0">
                <a:solidFill>
                  <a:srgbClr val="00CC00"/>
                </a:solidFill>
                <a:latin typeface="Arial Black" pitchFamily="34" charset="0"/>
              </a:rPr>
              <a:t> </a:t>
            </a:r>
            <a:endParaRPr lang="en-US" sz="2800" dirty="0">
              <a:solidFill>
                <a:srgbClr val="00CC00"/>
              </a:solidFill>
              <a:latin typeface="Arial Black" pitchFamily="34" charset="0"/>
            </a:endParaRPr>
          </a:p>
        </p:txBody>
      </p:sp>
      <p:sp>
        <p:nvSpPr>
          <p:cNvPr id="5" name="Date Placeholder 4"/>
          <p:cNvSpPr>
            <a:spLocks noGrp="1"/>
          </p:cNvSpPr>
          <p:nvPr>
            <p:ph type="dt" sz="half" idx="10"/>
          </p:nvPr>
        </p:nvSpPr>
        <p:spPr/>
        <p:txBody>
          <a:bodyPr/>
          <a:lstStyle/>
          <a:p>
            <a:fld id="{70FA5598-D570-40D6-AEA6-38ABD3E33BE2}" type="datetime1">
              <a:rPr lang="en-US" smtClean="0"/>
              <a:pPr/>
              <a:t>9/29/2014</a:t>
            </a:fld>
            <a:endParaRPr lang="en-US"/>
          </a:p>
        </p:txBody>
      </p:sp>
      <p:pic>
        <p:nvPicPr>
          <p:cNvPr id="7" name="j0214098.wav">
            <a:hlinkClick r:id="" action="ppaction://media"/>
          </p:cNvPr>
          <p:cNvPicPr>
            <a:picLocks noRot="1" noChangeAspect="1"/>
          </p:cNvPicPr>
          <p:nvPr>
            <a:wavAudioFile r:embed="rId1" name="j0214098.wav"/>
          </p:nvPr>
        </p:nvPicPr>
        <p:blipFill>
          <a:blip r:embed="rId6" cstate="print"/>
          <a:stretch>
            <a:fillRect/>
          </a:stretch>
        </p:blipFill>
        <p:spPr>
          <a:xfrm>
            <a:off x="4419600" y="3276600"/>
            <a:ext cx="304800" cy="304800"/>
          </a:xfrm>
          <a:prstGeom prst="rect">
            <a:avLst/>
          </a:prstGeom>
        </p:spPr>
      </p:pic>
      <p:pic>
        <p:nvPicPr>
          <p:cNvPr id="8" name="MS900082198[1].mid">
            <a:hlinkClick r:id="" action="ppaction://media"/>
          </p:cNvPr>
          <p:cNvPicPr>
            <a:picLocks noRot="1" noChangeAspect="1"/>
          </p:cNvPicPr>
          <p:nvPr>
            <a:audioFile r:link="rId2"/>
          </p:nvPr>
        </p:nvPicPr>
        <p:blipFill>
          <a:blip r:embed="rId7" cstate="print"/>
          <a:stretch>
            <a:fillRect/>
          </a:stretch>
        </p:blipFill>
        <p:spPr>
          <a:xfrm>
            <a:off x="4419600" y="3276600"/>
            <a:ext cx="304800" cy="3048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6532" fill="hold"/>
                                        <p:tgtEl>
                                          <p:spTgt spid="8"/>
                                        </p:tgtEl>
                                      </p:cBhvr>
                                    </p:cmd>
                                  </p:childTnLst>
                                </p:cTn>
                              </p:par>
                            </p:childTnLst>
                          </p:cTn>
                        </p:par>
                      </p:childTnLst>
                    </p:cTn>
                  </p:par>
                </p:childTnLst>
              </p:cTn>
              <p:prevCondLst>
                <p:cond evt="onPrev" delay="0">
                  <p:tgtEl>
                    <p:sldTgt/>
                  </p:tgtEl>
                </p:cond>
              </p:prevCondLst>
              <p:nextCondLst>
                <p:cond evt="onNext" delay="0">
                  <p:tgtEl>
                    <p:sldTgt/>
                  </p:tgtEl>
                </p:cond>
              </p:nextCondLst>
            </p:seq>
            <p:seq concurrent="1" nextAc="seek">
              <p:cTn id="7" restart="whenNotActive" fill="hold" evtFilter="cancelBubble" nodeType="interactiveSeq">
                <p:stCondLst>
                  <p:cond evt="onClick" delay="0">
                    <p:tgtEl>
                      <p:spTgt spid="7"/>
                    </p:tgtEl>
                  </p:cond>
                </p:stCondLst>
                <p:endSync evt="end" delay="0">
                  <p:rtn val="all"/>
                </p:endSync>
                <p:childTnLst>
                  <p:par>
                    <p:cTn id="8" fill="hold">
                      <p:stCondLst>
                        <p:cond delay="0"/>
                      </p:stCondLst>
                      <p:childTnLst>
                        <p:par>
                          <p:cTn id="9" fill="hold">
                            <p:stCondLst>
                              <p:cond delay="0"/>
                            </p:stCondLst>
                            <p:childTnLst>
                              <p:par>
                                <p:cTn id="10" presetID="1" presetClass="mediacall" presetSubtype="0" fill="hold" nodeType="clickEffect">
                                  <p:stCondLst>
                                    <p:cond delay="0"/>
                                  </p:stCondLst>
                                  <p:childTnLst>
                                    <p:cmd type="call" cmd="playFrom(0.0)">
                                      <p:cBhvr>
                                        <p:cTn id="11" dur="4745" fill="hold"/>
                                        <p:tgtEl>
                                          <p:spTgt spid="7"/>
                                        </p:tgtEl>
                                      </p:cBhvr>
                                    </p:cmd>
                                  </p:childTnLst>
                                </p:cTn>
                              </p:par>
                            </p:childTnLst>
                          </p:cTn>
                        </p:par>
                      </p:childTnLst>
                    </p:cTn>
                  </p:par>
                </p:childTnLst>
              </p:cTn>
              <p:nextCondLst>
                <p:cond evt="onClick" delay="0">
                  <p:tgtEl>
                    <p:spTgt spid="7"/>
                  </p:tgtEl>
                </p:cond>
              </p:nextCondLst>
            </p:seq>
            <p:audio>
              <p:cMediaNode>
                <p:cTn id="12" fill="hold" display="0">
                  <p:stCondLst>
                    <p:cond delay="indefinite"/>
                  </p:stCondLst>
                  <p:endCondLst>
                    <p:cond evt="onNext" delay="0">
                      <p:tgtEl>
                        <p:sldTgt/>
                      </p:tgtEl>
                    </p:cond>
                    <p:cond evt="onPrev" delay="0">
                      <p:tgtEl>
                        <p:sldTgt/>
                      </p:tgtEl>
                    </p:cond>
                    <p:cond evt="onStopAudio" delay="0">
                      <p:tgtEl>
                        <p:sldTgt/>
                      </p:tgtEl>
                    </p:cond>
                  </p:endCondLst>
                </p:cTn>
                <p:tgtEl>
                  <p:spTgt spid="7"/>
                </p:tgtEl>
              </p:cMediaNode>
            </p:audio>
            <p:audio>
              <p:cMediaNode>
                <p:cTn id="13" fill="hold" display="0">
                  <p:stCondLst>
                    <p:cond delay="indefinite"/>
                  </p:stCondLst>
                  <p:endCondLst>
                    <p:cond evt="onNext" delay="0">
                      <p:tgtEl>
                        <p:sldTgt/>
                      </p:tgtEl>
                    </p:cond>
                    <p:cond evt="onPrev" delay="0">
                      <p:tgtEl>
                        <p:sldTgt/>
                      </p:tgtEl>
                    </p:cond>
                    <p:cond evt="onStopAudio" delay="0">
                      <p:tgtEl>
                        <p:sldTgt/>
                      </p:tgtEl>
                    </p:cond>
                  </p:endCondLst>
                </p:cTn>
                <p:tgtEl>
                  <p:spTgt spid="8"/>
                </p:tgtEl>
              </p:cMediaNode>
            </p:audio>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LOGO.png"/>
          <p:cNvPicPr>
            <a:picLocks noChangeAspect="1"/>
          </p:cNvPicPr>
          <p:nvPr/>
        </p:nvPicPr>
        <p:blipFill>
          <a:blip r:embed="rId3" cstate="print"/>
          <a:stretch>
            <a:fillRect/>
          </a:stretch>
        </p:blipFill>
        <p:spPr>
          <a:xfrm>
            <a:off x="152400" y="228600"/>
            <a:ext cx="7620000" cy="3508744"/>
          </a:xfrm>
          <a:prstGeom prst="rect">
            <a:avLst/>
          </a:prstGeom>
        </p:spPr>
      </p:pic>
      <p:sp>
        <p:nvSpPr>
          <p:cNvPr id="3" name="Rectangle 2"/>
          <p:cNvSpPr/>
          <p:nvPr/>
        </p:nvSpPr>
        <p:spPr>
          <a:xfrm>
            <a:off x="1219200" y="4648200"/>
            <a:ext cx="6877204" cy="1754326"/>
          </a:xfrm>
          <a:prstGeom prst="rect">
            <a:avLst/>
          </a:prstGeom>
          <a:noFill/>
        </p:spPr>
        <p:txBody>
          <a:bodyPr wrap="none" lIns="91440" tIns="45720" rIns="91440" bIns="45720">
            <a:spAutoFit/>
          </a:bodyPr>
          <a:lstStyle/>
          <a:p>
            <a:pPr algn="ctr"/>
            <a:r>
              <a:rPr lang="en-US" sz="5400" b="1" cap="none" spc="0"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A Production By: </a:t>
            </a:r>
          </a:p>
          <a:p>
            <a:pPr algn="ctr"/>
            <a:r>
              <a:rPr lang="en-US" sz="5400"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Education-Matters</a:t>
            </a:r>
            <a:endParaRPr lang="en-US" sz="5400" b="1" cap="none" spc="0"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endParaRPr>
          </a:p>
        </p:txBody>
      </p:sp>
      <p:sp>
        <p:nvSpPr>
          <p:cNvPr id="4" name="TextBox 3"/>
          <p:cNvSpPr txBox="1"/>
          <p:nvPr/>
        </p:nvSpPr>
        <p:spPr>
          <a:xfrm>
            <a:off x="4114800" y="381000"/>
            <a:ext cx="6400800" cy="1508105"/>
          </a:xfrm>
          <a:prstGeom prst="rect">
            <a:avLst/>
          </a:prstGeom>
          <a:noFill/>
        </p:spPr>
        <p:txBody>
          <a:bodyPr wrap="square" rtlCol="0">
            <a:spAutoFit/>
          </a:bodyPr>
          <a:lstStyle/>
          <a:p>
            <a:r>
              <a:rPr lang="en-US" sz="1400" dirty="0" smtClean="0"/>
              <a:t>Email us at</a:t>
            </a:r>
          </a:p>
          <a:p>
            <a:r>
              <a:rPr lang="en-US" sz="1400" dirty="0" smtClean="0">
                <a:hlinkClick r:id="rId4"/>
              </a:rPr>
              <a:t>educationmatters512@gmail.com</a:t>
            </a:r>
            <a:endParaRPr lang="en-US" sz="1400" dirty="0" smtClean="0"/>
          </a:p>
          <a:p>
            <a:r>
              <a:rPr lang="en-US" sz="1400" dirty="0" smtClean="0"/>
              <a:t>Or at </a:t>
            </a:r>
          </a:p>
          <a:p>
            <a:r>
              <a:rPr lang="en-US" sz="1400" dirty="0" smtClean="0">
                <a:hlinkClick r:id="rId5"/>
              </a:rPr>
              <a:t>Worldeducation1@yahoo.com</a:t>
            </a:r>
            <a:r>
              <a:rPr lang="en-US" sz="1400" dirty="0" smtClean="0"/>
              <a:t> </a:t>
            </a:r>
          </a:p>
          <a:p>
            <a:endParaRPr lang="en-US" dirty="0" smtClean="0"/>
          </a:p>
          <a:p>
            <a:endParaRPr lang="en-US" dirty="0"/>
          </a:p>
        </p:txBody>
      </p:sp>
      <p:sp>
        <p:nvSpPr>
          <p:cNvPr id="5" name="TextBox 4"/>
          <p:cNvSpPr txBox="1"/>
          <p:nvPr/>
        </p:nvSpPr>
        <p:spPr>
          <a:xfrm>
            <a:off x="7086600" y="304800"/>
            <a:ext cx="1676400" cy="1477328"/>
          </a:xfrm>
          <a:prstGeom prst="rect">
            <a:avLst/>
          </a:prstGeom>
          <a:solidFill>
            <a:srgbClr val="FF99FF"/>
          </a:solidFill>
          <a:ln>
            <a:solidFill>
              <a:schemeClr val="accent2"/>
            </a:solidFill>
          </a:ln>
        </p:spPr>
        <p:txBody>
          <a:bodyPr wrap="square" rtlCol="0">
            <a:spAutoFit/>
          </a:bodyPr>
          <a:lstStyle/>
          <a:p>
            <a:r>
              <a:rPr lang="en-US" dirty="0" smtClean="0"/>
              <a:t>Sorry if I miss pronounced anything or misspelled anything</a:t>
            </a:r>
            <a:endParaRPr lang="en-US" dirty="0"/>
          </a:p>
        </p:txBody>
      </p:sp>
      <p:sp>
        <p:nvSpPr>
          <p:cNvPr id="8" name="Date Placeholder 7"/>
          <p:cNvSpPr>
            <a:spLocks noGrp="1"/>
          </p:cNvSpPr>
          <p:nvPr>
            <p:ph type="dt" sz="half" idx="10"/>
          </p:nvPr>
        </p:nvSpPr>
        <p:spPr/>
        <p:txBody>
          <a:bodyPr/>
          <a:lstStyle/>
          <a:p>
            <a:endParaRPr lang="en-US" dirty="0"/>
          </a:p>
        </p:txBody>
      </p:sp>
      <p:sp>
        <p:nvSpPr>
          <p:cNvPr id="9" name="TextBox 8"/>
          <p:cNvSpPr txBox="1"/>
          <p:nvPr/>
        </p:nvSpPr>
        <p:spPr>
          <a:xfrm>
            <a:off x="2514600" y="3124200"/>
            <a:ext cx="4668266" cy="369332"/>
          </a:xfrm>
          <a:prstGeom prst="rect">
            <a:avLst/>
          </a:prstGeom>
          <a:noFill/>
        </p:spPr>
        <p:txBody>
          <a:bodyPr wrap="none" rtlCol="0">
            <a:spAutoFit/>
          </a:bodyPr>
          <a:lstStyle/>
          <a:p>
            <a:r>
              <a:rPr lang="es-ES" smtClean="0"/>
              <a:t>gracias por su atención , tenga un buen día !</a:t>
            </a:r>
            <a:endParaRPr lang="en-US"/>
          </a:p>
        </p:txBody>
      </p:sp>
    </p:spTree>
  </p:cSld>
  <p:clrMapOvr>
    <a:masterClrMapping/>
  </p:clrMapOvr>
  <p:transition spd="slow">
    <p:blinds/>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you will need</a:t>
            </a:r>
            <a:endParaRPr lang="en-US" dirty="0"/>
          </a:p>
        </p:txBody>
      </p:sp>
      <p:sp>
        <p:nvSpPr>
          <p:cNvPr id="3" name="Content Placeholder 2"/>
          <p:cNvSpPr>
            <a:spLocks noGrp="1"/>
          </p:cNvSpPr>
          <p:nvPr>
            <p:ph sz="quarter" idx="1"/>
          </p:nvPr>
        </p:nvSpPr>
        <p:spPr/>
        <p:txBody>
          <a:bodyPr/>
          <a:lstStyle/>
          <a:p>
            <a:r>
              <a:rPr lang="en-US" dirty="0" smtClean="0"/>
              <a:t>You will need a pencil</a:t>
            </a:r>
          </a:p>
          <a:p>
            <a:r>
              <a:rPr lang="en-US" dirty="0" smtClean="0"/>
              <a:t>A piece of notebook paper</a:t>
            </a:r>
          </a:p>
          <a:p>
            <a:r>
              <a:rPr lang="en-US" dirty="0" smtClean="0"/>
              <a:t>Your Glencoe Spanish 1 book </a:t>
            </a:r>
            <a:r>
              <a:rPr lang="en-US" b="1" i="1" dirty="0" smtClean="0">
                <a:effectLst>
                  <a:outerShdw blurRad="38100" dist="38100" dir="2700000" algn="tl">
                    <a:srgbClr val="000000">
                      <a:alpha val="43137"/>
                    </a:srgbClr>
                  </a:outerShdw>
                </a:effectLst>
              </a:rPr>
              <a:t>Bienvenidos Book</a:t>
            </a:r>
          </a:p>
          <a:p>
            <a:r>
              <a:rPr lang="en-US" dirty="0" smtClean="0"/>
              <a:t>Your lovely eyes, and Yourself.</a:t>
            </a:r>
          </a:p>
          <a:p>
            <a:endParaRPr lang="en-US" dirty="0" smtClean="0"/>
          </a:p>
          <a:p>
            <a:pPr>
              <a:buNone/>
            </a:pPr>
            <a:r>
              <a:rPr lang="en-US" dirty="0" smtClean="0"/>
              <a:t>Please be very respectful to your teacher and please pay close attention. </a:t>
            </a:r>
          </a:p>
          <a:p>
            <a:pPr>
              <a:buNone/>
            </a:pPr>
            <a:r>
              <a:rPr lang="en-US" b="1" i="1" dirty="0" smtClean="0"/>
              <a:t>Gracias</a:t>
            </a:r>
            <a:r>
              <a:rPr lang="en-US" dirty="0" smtClean="0"/>
              <a:t>  </a:t>
            </a:r>
            <a:endParaRPr lang="en-US" dirty="0"/>
          </a:p>
        </p:txBody>
      </p:sp>
      <p:sp>
        <p:nvSpPr>
          <p:cNvPr id="4" name="Date Placeholder 3"/>
          <p:cNvSpPr>
            <a:spLocks noGrp="1"/>
          </p:cNvSpPr>
          <p:nvPr>
            <p:ph type="dt" sz="half" idx="10"/>
          </p:nvPr>
        </p:nvSpPr>
        <p:spPr/>
        <p:txBody>
          <a:bodyPr/>
          <a:lstStyle/>
          <a:p>
            <a:fld id="{4411EB85-8769-44AA-B1E5-B686B48B0A69}" type="datetime1">
              <a:rPr lang="en-US" smtClean="0"/>
              <a:pPr/>
              <a:t>9/29/2014</a:t>
            </a:fld>
            <a:endParaRPr lang="en-US" dirty="0"/>
          </a:p>
        </p:txBody>
      </p:sp>
    </p:spTree>
  </p:cSld>
  <p:clrMapOvr>
    <a:masterClrMapping/>
  </p:clrMapOvr>
  <p:transition spd="slow">
    <p:wedg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Gracias, Y Por Favor  Disfrutar Este leccion!</a:t>
            </a:r>
            <a:endParaRPr lang="en-US" dirty="0"/>
          </a:p>
        </p:txBody>
      </p:sp>
      <p:pic>
        <p:nvPicPr>
          <p:cNvPr id="5" name="Picture Placeholder 4" descr="images.jpg"/>
          <p:cNvPicPr>
            <a:picLocks noGrp="1" noChangeAspect="1"/>
          </p:cNvPicPr>
          <p:nvPr>
            <p:ph type="pic" idx="1"/>
          </p:nvPr>
        </p:nvPicPr>
        <p:blipFill>
          <a:blip r:embed="rId3" cstate="print"/>
          <a:srcRect l="4416" r="4416"/>
          <a:stretch>
            <a:fillRect/>
          </a:stretch>
        </p:blipFill>
        <p:spPr/>
      </p:pic>
      <p:sp>
        <p:nvSpPr>
          <p:cNvPr id="4" name="Text Placeholder 3"/>
          <p:cNvSpPr>
            <a:spLocks noGrp="1"/>
          </p:cNvSpPr>
          <p:nvPr>
            <p:ph type="body" sz="half" idx="2"/>
          </p:nvPr>
        </p:nvSpPr>
        <p:spPr/>
        <p:txBody>
          <a:bodyPr/>
          <a:lstStyle/>
          <a:p>
            <a:r>
              <a:rPr lang="en-US" dirty="0" smtClean="0"/>
              <a:t>Here in this video we will study more on how to describe what people do for activities, During school activities, and even MORE!! </a:t>
            </a:r>
            <a:endParaRPr lang="en-US" dirty="0"/>
          </a:p>
        </p:txBody>
      </p:sp>
      <p:sp>
        <p:nvSpPr>
          <p:cNvPr id="6" name="Date Placeholder 5"/>
          <p:cNvSpPr>
            <a:spLocks noGrp="1"/>
          </p:cNvSpPr>
          <p:nvPr>
            <p:ph type="dt" sz="half" idx="10"/>
          </p:nvPr>
        </p:nvSpPr>
        <p:spPr/>
        <p:txBody>
          <a:bodyPr/>
          <a:lstStyle/>
          <a:p>
            <a:fld id="{88BBDBA0-D009-471B-8410-3547DCBEEEFD}" type="datetime1">
              <a:rPr lang="en-US" smtClean="0"/>
              <a:pPr/>
              <a:t>9/29/2014</a:t>
            </a:fld>
            <a:endParaRPr lang="en-US" dirty="0"/>
          </a:p>
        </p:txBody>
      </p:sp>
    </p:spTree>
  </p:cSld>
  <p:clrMapOvr>
    <a:masterClrMapping/>
  </p:clrMapOvr>
  <p:transition spd="med">
    <p:fade thruBlk="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r>
              <a:rPr lang="en-US" dirty="0" smtClean="0"/>
              <a:t>In this section you will learn how to describe some of your after school activities, Telling where you like to go, and to tell how you or others feel.</a:t>
            </a:r>
            <a:endParaRPr lang="en-US" dirty="0"/>
          </a:p>
        </p:txBody>
      </p:sp>
      <p:sp>
        <p:nvSpPr>
          <p:cNvPr id="3" name="Title 2"/>
          <p:cNvSpPr>
            <a:spLocks noGrp="1"/>
          </p:cNvSpPr>
          <p:nvPr>
            <p:ph type="title"/>
          </p:nvPr>
        </p:nvSpPr>
        <p:spPr/>
        <p:txBody>
          <a:bodyPr/>
          <a:lstStyle/>
          <a:p>
            <a:r>
              <a:rPr lang="en-US" dirty="0" smtClean="0"/>
              <a:t>Pasatiempos Depues De Las Clases</a:t>
            </a:r>
            <a:endParaRPr lang="en-US" dirty="0"/>
          </a:p>
        </p:txBody>
      </p:sp>
      <p:cxnSp>
        <p:nvCxnSpPr>
          <p:cNvPr id="5" name="Elbow Connector 4"/>
          <p:cNvCxnSpPr/>
          <p:nvPr/>
        </p:nvCxnSpPr>
        <p:spPr>
          <a:xfrm>
            <a:off x="533400" y="4876800"/>
            <a:ext cx="2133600" cy="838200"/>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2819400" y="5410200"/>
            <a:ext cx="4953000" cy="369332"/>
          </a:xfrm>
          <a:prstGeom prst="rect">
            <a:avLst/>
          </a:prstGeom>
          <a:noFill/>
        </p:spPr>
        <p:txBody>
          <a:bodyPr wrap="square" rtlCol="0">
            <a:spAutoFit/>
          </a:bodyPr>
          <a:lstStyle/>
          <a:p>
            <a:r>
              <a:rPr lang="en-US" dirty="0" smtClean="0">
                <a:latin typeface="AcmeFont" pitchFamily="2" charset="0"/>
              </a:rPr>
              <a:t>Quick Thinking:</a:t>
            </a:r>
            <a:endParaRPr lang="en-US" dirty="0">
              <a:latin typeface="AcmeFont" pitchFamily="2" charset="0"/>
            </a:endParaRPr>
          </a:p>
        </p:txBody>
      </p:sp>
      <p:sp>
        <p:nvSpPr>
          <p:cNvPr id="8" name="TextBox 7"/>
          <p:cNvSpPr txBox="1"/>
          <p:nvPr/>
        </p:nvSpPr>
        <p:spPr>
          <a:xfrm>
            <a:off x="4800600" y="5410200"/>
            <a:ext cx="3581400" cy="923330"/>
          </a:xfrm>
          <a:prstGeom prst="rect">
            <a:avLst/>
          </a:prstGeom>
          <a:noFill/>
        </p:spPr>
        <p:txBody>
          <a:bodyPr wrap="square" rtlCol="0">
            <a:spAutoFit/>
          </a:bodyPr>
          <a:lstStyle/>
          <a:p>
            <a:r>
              <a:rPr lang="en-US" dirty="0" smtClean="0">
                <a:latin typeface="Comic Sans MS" pitchFamily="66" charset="0"/>
              </a:rPr>
              <a:t>When ever you see this it means that there is a question for review.</a:t>
            </a:r>
            <a:endParaRPr lang="en-US" dirty="0">
              <a:latin typeface="Comic Sans MS" pitchFamily="66" charset="0"/>
            </a:endParaRPr>
          </a:p>
        </p:txBody>
      </p:sp>
      <p:sp>
        <p:nvSpPr>
          <p:cNvPr id="9" name="Date Placeholder 8"/>
          <p:cNvSpPr>
            <a:spLocks noGrp="1"/>
          </p:cNvSpPr>
          <p:nvPr>
            <p:ph type="dt" sz="half" idx="10"/>
          </p:nvPr>
        </p:nvSpPr>
        <p:spPr/>
        <p:txBody>
          <a:bodyPr/>
          <a:lstStyle/>
          <a:p>
            <a:fld id="{B1807002-F1F2-4E91-BACE-B0133EB11ED1}" type="datetime1">
              <a:rPr lang="en-US" smtClean="0"/>
              <a:pPr/>
              <a:t>9/29/2014</a:t>
            </a:fld>
            <a:endParaRPr lang="en-US" dirty="0"/>
          </a:p>
        </p:txBody>
      </p:sp>
    </p:spTree>
  </p:cSld>
  <p:clrMapOvr>
    <a:masterClrMapping/>
  </p:clrMapOvr>
  <p:transition spd="slow">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Describing Peoples Activities </a:t>
            </a:r>
            <a:endParaRPr lang="en-US" dirty="0"/>
          </a:p>
        </p:txBody>
      </p:sp>
      <p:sp>
        <p:nvSpPr>
          <p:cNvPr id="4" name="TextBox 3"/>
          <p:cNvSpPr txBox="1"/>
          <p:nvPr/>
        </p:nvSpPr>
        <p:spPr>
          <a:xfrm>
            <a:off x="228600" y="2438400"/>
            <a:ext cx="8610600" cy="2862322"/>
          </a:xfrm>
          <a:prstGeom prst="rect">
            <a:avLst/>
          </a:prstGeom>
          <a:noFill/>
        </p:spPr>
        <p:txBody>
          <a:bodyPr wrap="square" rtlCol="0">
            <a:spAutoFit/>
          </a:bodyPr>
          <a:lstStyle/>
          <a:p>
            <a:pPr marL="342900" indent="-342900">
              <a:buAutoNum type="arabicPeriod"/>
            </a:pPr>
            <a:r>
              <a:rPr lang="en-US" dirty="0" smtClean="0"/>
              <a:t>If you have a Glencoe Spanish 1 Bienvenidos book please turn to page 98- 99.</a:t>
            </a:r>
          </a:p>
          <a:p>
            <a:pPr marL="342900" indent="-342900">
              <a:buAutoNum type="arabicPeriod"/>
            </a:pPr>
            <a:endParaRPr lang="en-US" dirty="0" smtClean="0"/>
          </a:p>
          <a:p>
            <a:pPr marL="342900" indent="-342900">
              <a:buAutoNum type="arabicPeriod"/>
            </a:pPr>
            <a:r>
              <a:rPr lang="en-US" dirty="0" smtClean="0"/>
              <a:t>In most parts of the Spanish speaking world, there is no difference between formal and informal address in the plural. When ever you are speaking to more that one person you use the ustedes from the verb. </a:t>
            </a:r>
          </a:p>
          <a:p>
            <a:pPr marL="342900" indent="-342900"/>
            <a:r>
              <a:rPr lang="en-US" dirty="0" smtClean="0"/>
              <a:t>  </a:t>
            </a:r>
          </a:p>
          <a:p>
            <a:pPr marL="342900" indent="-342900"/>
            <a:r>
              <a:rPr lang="en-US" i="1" dirty="0">
                <a:effectLst>
                  <a:outerShdw blurRad="38100" dist="38100" dir="2700000" algn="tl">
                    <a:srgbClr val="000000">
                      <a:alpha val="43137"/>
                    </a:srgbClr>
                  </a:outerShdw>
                </a:effectLst>
              </a:rPr>
              <a:t> </a:t>
            </a:r>
            <a:r>
              <a:rPr lang="en-US" i="1" dirty="0" smtClean="0">
                <a:effectLst>
                  <a:outerShdw blurRad="38100" dist="38100" dir="2700000" algn="tl">
                    <a:srgbClr val="000000">
                      <a:alpha val="43137"/>
                    </a:srgbClr>
                  </a:outerShdw>
                </a:effectLst>
              </a:rPr>
              <a:t>3. Vosotros</a:t>
            </a:r>
            <a:r>
              <a:rPr lang="en-US" dirty="0" smtClean="0"/>
              <a:t> (as) is the plural form of </a:t>
            </a:r>
            <a:r>
              <a:rPr lang="en-US" i="1" dirty="0" smtClean="0">
                <a:effectLst>
                  <a:outerShdw blurRad="38100" dist="38100" dir="2700000" algn="tl">
                    <a:srgbClr val="000000">
                      <a:alpha val="43137"/>
                    </a:srgbClr>
                  </a:outerShdw>
                </a:effectLst>
              </a:rPr>
              <a:t>tu. </a:t>
            </a:r>
            <a:r>
              <a:rPr lang="en-US" dirty="0" smtClean="0"/>
              <a:t>It is used in much of sprain. Since </a:t>
            </a:r>
            <a:r>
              <a:rPr lang="en-US" i="1" dirty="0" smtClean="0">
                <a:effectLst>
                  <a:outerShdw blurRad="38100" dist="38100" dir="2700000" algn="tl">
                    <a:srgbClr val="000000">
                      <a:alpha val="43137"/>
                    </a:srgbClr>
                  </a:outerShdw>
                </a:effectLst>
              </a:rPr>
              <a:t>Vosotros</a:t>
            </a:r>
            <a:r>
              <a:rPr lang="en-US" dirty="0" smtClean="0"/>
              <a:t> (as) is not used in Latin America, you only have to recognize this verb form.</a:t>
            </a:r>
          </a:p>
          <a:p>
            <a:endParaRPr lang="en-US" dirty="0"/>
          </a:p>
        </p:txBody>
      </p:sp>
      <p:cxnSp>
        <p:nvCxnSpPr>
          <p:cNvPr id="6" name="Elbow Connector 5"/>
          <p:cNvCxnSpPr/>
          <p:nvPr/>
        </p:nvCxnSpPr>
        <p:spPr>
          <a:xfrm>
            <a:off x="990600" y="5181600"/>
            <a:ext cx="2438400" cy="685800"/>
          </a:xfrm>
          <a:prstGeom prst="bentConnector3">
            <a:avLst>
              <a:gd name="adj1" fmla="val 50000"/>
            </a:avLst>
          </a:prstGeom>
          <a:ln>
            <a:solidFill>
              <a:schemeClr val="accent3">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3581400" y="5638800"/>
            <a:ext cx="4836580" cy="369332"/>
          </a:xfrm>
          <a:prstGeom prst="rect">
            <a:avLst/>
          </a:prstGeom>
          <a:noFill/>
        </p:spPr>
        <p:txBody>
          <a:bodyPr wrap="square" rtlCol="0">
            <a:spAutoFit/>
          </a:bodyPr>
          <a:lstStyle/>
          <a:p>
            <a:r>
              <a:rPr lang="en-US" dirty="0" smtClean="0"/>
              <a:t>Can you give me an example of a plural form?</a:t>
            </a:r>
            <a:endParaRPr lang="en-US" dirty="0"/>
          </a:p>
        </p:txBody>
      </p:sp>
      <p:sp>
        <p:nvSpPr>
          <p:cNvPr id="10" name="Date Placeholder 9"/>
          <p:cNvSpPr>
            <a:spLocks noGrp="1"/>
          </p:cNvSpPr>
          <p:nvPr>
            <p:ph type="dt" sz="half" idx="10"/>
          </p:nvPr>
        </p:nvSpPr>
        <p:spPr/>
        <p:txBody>
          <a:bodyPr/>
          <a:lstStyle/>
          <a:p>
            <a:fld id="{61300A93-5009-440D-90B0-0670949882E3}" type="datetime1">
              <a:rPr lang="en-US" smtClean="0"/>
              <a:pPr/>
              <a:t>9/29/2014</a:t>
            </a:fld>
            <a:endParaRPr lang="en-US" dirty="0"/>
          </a:p>
        </p:txBody>
      </p:sp>
    </p:spTree>
  </p:cSld>
  <p:clrMapOvr>
    <a:masterClrMapping/>
  </p:clrMapOvr>
  <p:transition spd="slow">
    <p:newsflash/>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Lets do some work!</a:t>
            </a:r>
            <a:br>
              <a:rPr lang="en-US" dirty="0" smtClean="0"/>
            </a:br>
            <a:r>
              <a:rPr lang="en-US" dirty="0" smtClean="0"/>
              <a:t>Section A on page 99</a:t>
            </a:r>
            <a:endParaRPr lang="en-US" dirty="0"/>
          </a:p>
        </p:txBody>
      </p:sp>
      <p:sp>
        <p:nvSpPr>
          <p:cNvPr id="3" name="Content Placeholder 2"/>
          <p:cNvSpPr>
            <a:spLocks noGrp="1"/>
          </p:cNvSpPr>
          <p:nvPr>
            <p:ph sz="half" idx="1"/>
          </p:nvPr>
        </p:nvSpPr>
        <p:spPr>
          <a:xfrm>
            <a:off x="152400" y="1371600"/>
            <a:ext cx="4346448" cy="4953000"/>
          </a:xfrm>
        </p:spPr>
        <p:txBody>
          <a:bodyPr>
            <a:normAutofit/>
          </a:bodyPr>
          <a:lstStyle/>
          <a:p>
            <a:pPr>
              <a:buNone/>
            </a:pPr>
            <a:r>
              <a:rPr lang="en-US" dirty="0" smtClean="0">
                <a:latin typeface="Comic Sans MS" pitchFamily="66" charset="0"/>
              </a:rPr>
              <a:t>Directions: </a:t>
            </a:r>
          </a:p>
          <a:p>
            <a:pPr>
              <a:buNone/>
            </a:pPr>
            <a:r>
              <a:rPr lang="en-US" sz="1800" dirty="0" smtClean="0">
                <a:latin typeface="Comic Sans MS" pitchFamily="66" charset="0"/>
              </a:rPr>
              <a:t>	This part requires your book. Please listen closely I will do the first one then your teacher will guide you for the rest. Please be respectful and use your listening skills. Thank you</a:t>
            </a:r>
            <a:endParaRPr lang="en-US" sz="1800" dirty="0">
              <a:latin typeface="Comic Sans MS" pitchFamily="66" charset="0"/>
            </a:endParaRPr>
          </a:p>
        </p:txBody>
      </p:sp>
      <p:pic>
        <p:nvPicPr>
          <p:cNvPr id="6" name="Content Placeholder 5" descr="images (5).jpg"/>
          <p:cNvPicPr>
            <a:picLocks noGrp="1" noChangeAspect="1"/>
          </p:cNvPicPr>
          <p:nvPr>
            <p:ph sz="half" idx="2"/>
          </p:nvPr>
        </p:nvPicPr>
        <p:blipFill>
          <a:blip r:embed="rId3" cstate="print"/>
          <a:stretch>
            <a:fillRect/>
          </a:stretch>
        </p:blipFill>
        <p:spPr>
          <a:xfrm>
            <a:off x="4790022" y="1447800"/>
            <a:ext cx="4134217" cy="4800599"/>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
        <p:nvSpPr>
          <p:cNvPr id="7" name="Date Placeholder 6"/>
          <p:cNvSpPr>
            <a:spLocks noGrp="1"/>
          </p:cNvSpPr>
          <p:nvPr>
            <p:ph type="dt" sz="half" idx="10"/>
          </p:nvPr>
        </p:nvSpPr>
        <p:spPr/>
        <p:txBody>
          <a:bodyPr/>
          <a:lstStyle/>
          <a:p>
            <a:fld id="{E46A6E61-6ECA-4E03-BAC2-CBBA87F91F62}" type="datetime1">
              <a:rPr lang="en-US" smtClean="0"/>
              <a:pPr/>
              <a:t>9/29/2014</a:t>
            </a:fld>
            <a:endParaRPr lang="en-US" dirty="0"/>
          </a:p>
        </p:txBody>
      </p:sp>
    </p:spTree>
  </p:cSld>
  <p:clrMapOvr>
    <a:masterClrMapping/>
  </p:clrMapOvr>
  <p:transition spd="slow">
    <p:strips/>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5181600"/>
            <a:ext cx="5867400" cy="1219200"/>
          </a:xfrm>
        </p:spPr>
        <p:txBody>
          <a:bodyPr/>
          <a:lstStyle/>
          <a:p>
            <a:r>
              <a:rPr lang="en-US" sz="2000" i="1" dirty="0" smtClean="0">
                <a:effectLst>
                  <a:outerShdw blurRad="38100" dist="38100" dir="2700000" algn="tl">
                    <a:srgbClr val="000000">
                      <a:alpha val="43137"/>
                    </a:srgbClr>
                  </a:outerShdw>
                </a:effectLst>
              </a:rPr>
              <a:t>Estructura: </a:t>
            </a:r>
            <a:r>
              <a:rPr lang="en-US" sz="2000" dirty="0" smtClean="0"/>
              <a:t/>
            </a:r>
            <a:br>
              <a:rPr lang="en-US" sz="2000" dirty="0" smtClean="0"/>
            </a:br>
            <a:r>
              <a:rPr lang="en-US" sz="2000" dirty="0" smtClean="0"/>
              <a:t>All it wants you to do is take the sentence it gives you and for it to a complete sentence</a:t>
            </a:r>
            <a:endParaRPr lang="en-US" sz="2000" dirty="0"/>
          </a:p>
        </p:txBody>
      </p:sp>
      <p:sp>
        <p:nvSpPr>
          <p:cNvPr id="4" name="Text Placeholder 3"/>
          <p:cNvSpPr>
            <a:spLocks noGrp="1"/>
          </p:cNvSpPr>
          <p:nvPr>
            <p:ph type="body" sz="half" idx="2"/>
          </p:nvPr>
        </p:nvSpPr>
        <p:spPr>
          <a:xfrm>
            <a:off x="152400" y="914400"/>
            <a:ext cx="2667000" cy="5334000"/>
          </a:xfrm>
        </p:spPr>
        <p:txBody>
          <a:bodyPr>
            <a:normAutofit/>
          </a:bodyPr>
          <a:lstStyle/>
          <a:p>
            <a:r>
              <a:rPr lang="en-US" sz="3600" b="1" dirty="0" smtClean="0">
                <a:effectLst>
                  <a:outerShdw blurRad="38100" dist="38100" dir="2700000" algn="tl">
                    <a:srgbClr val="000000">
                      <a:alpha val="43137"/>
                    </a:srgbClr>
                  </a:outerShdw>
                </a:effectLst>
              </a:rPr>
              <a:t>Section  A.</a:t>
            </a:r>
          </a:p>
          <a:p>
            <a:endParaRPr lang="en-US" sz="3600" b="1" dirty="0">
              <a:effectLst>
                <a:outerShdw blurRad="38100" dist="38100" dir="2700000" algn="tl">
                  <a:srgbClr val="000000">
                    <a:alpha val="43137"/>
                  </a:srgbClr>
                </a:outerShdw>
              </a:effectLst>
            </a:endParaRPr>
          </a:p>
        </p:txBody>
      </p:sp>
      <p:sp>
        <p:nvSpPr>
          <p:cNvPr id="5" name="TextBox 4"/>
          <p:cNvSpPr txBox="1"/>
          <p:nvPr/>
        </p:nvSpPr>
        <p:spPr>
          <a:xfrm>
            <a:off x="3048000" y="533400"/>
            <a:ext cx="5867400" cy="1508105"/>
          </a:xfrm>
          <a:prstGeom prst="rect">
            <a:avLst/>
          </a:prstGeom>
          <a:noFill/>
        </p:spPr>
        <p:txBody>
          <a:bodyPr wrap="square" rtlCol="0">
            <a:spAutoFit/>
          </a:bodyPr>
          <a:lstStyle/>
          <a:p>
            <a:pPr marL="342900" indent="-342900"/>
            <a:r>
              <a:rPr lang="en-US" sz="1600" i="1" dirty="0" smtClean="0">
                <a:effectLst>
                  <a:outerShdw blurRad="38100" dist="38100" dir="2700000" algn="tl">
                    <a:srgbClr val="000000">
                      <a:alpha val="43137"/>
                    </a:srgbClr>
                  </a:outerShdw>
                </a:effectLst>
              </a:rPr>
              <a:t>Los alumnus . . . .</a:t>
            </a:r>
          </a:p>
          <a:p>
            <a:pPr marL="342900" indent="-342900"/>
            <a:endParaRPr lang="en-US" sz="1600" i="1" dirty="0" smtClean="0">
              <a:effectLst>
                <a:outerShdw blurRad="38100" dist="38100" dir="2700000" algn="tl">
                  <a:srgbClr val="000000">
                    <a:alpha val="43137"/>
                  </a:srgbClr>
                </a:outerShdw>
              </a:effectLst>
            </a:endParaRPr>
          </a:p>
          <a:p>
            <a:pPr marL="342900" indent="-342900"/>
            <a:r>
              <a:rPr lang="en-US" sz="1600" i="1" dirty="0" smtClean="0">
                <a:effectLst>
                  <a:outerShdw blurRad="38100" dist="38100" dir="2700000" algn="tl">
                    <a:srgbClr val="000000">
                      <a:alpha val="43137"/>
                    </a:srgbClr>
                  </a:outerShdw>
                </a:effectLst>
              </a:rPr>
              <a:t>Tomar el bus escolar</a:t>
            </a:r>
          </a:p>
          <a:p>
            <a:pPr marL="342900" indent="-342900"/>
            <a:endParaRPr lang="en-US" sz="1600" i="1" dirty="0" smtClean="0">
              <a:effectLst>
                <a:outerShdw blurRad="38100" dist="38100" dir="2700000" algn="tl">
                  <a:srgbClr val="000000">
                    <a:alpha val="43137"/>
                  </a:srgbClr>
                </a:outerShdw>
              </a:effectLst>
            </a:endParaRPr>
          </a:p>
          <a:p>
            <a:pPr marL="342900" indent="-342900"/>
            <a:r>
              <a:rPr lang="en-US" sz="1600" i="1" dirty="0" smtClean="0">
                <a:effectLst>
                  <a:outerShdw blurRad="38100" dist="38100" dir="2700000" algn="tl">
                    <a:srgbClr val="000000">
                      <a:alpha val="43137"/>
                    </a:srgbClr>
                  </a:outerShdw>
                </a:effectLst>
              </a:rPr>
              <a:t>Los alumnus toman el bus escolar</a:t>
            </a:r>
          </a:p>
          <a:p>
            <a:pPr marL="342900" indent="-342900"/>
            <a:r>
              <a:rPr lang="en-US" sz="1200" b="1" dirty="0" smtClean="0"/>
              <a:t>( When Translated to English it means, students take the school bus)</a:t>
            </a:r>
            <a:endParaRPr lang="en-US" sz="1200" b="1" dirty="0"/>
          </a:p>
        </p:txBody>
      </p:sp>
      <p:sp>
        <p:nvSpPr>
          <p:cNvPr id="9" name="TextBox 8"/>
          <p:cNvSpPr txBox="1"/>
          <p:nvPr/>
        </p:nvSpPr>
        <p:spPr>
          <a:xfrm>
            <a:off x="228600" y="3048000"/>
            <a:ext cx="3010761" cy="1569660"/>
          </a:xfrm>
          <a:prstGeom prst="rect">
            <a:avLst/>
          </a:prstGeom>
          <a:noFill/>
        </p:spPr>
        <p:txBody>
          <a:bodyPr wrap="none" rtlCol="0">
            <a:spAutoFit/>
          </a:bodyPr>
          <a:lstStyle/>
          <a:p>
            <a:r>
              <a:rPr lang="en-US" sz="1600" b="1" dirty="0" smtClean="0"/>
              <a:t>(Please turn to page 99)</a:t>
            </a:r>
          </a:p>
          <a:p>
            <a:endParaRPr lang="en-US" sz="1600" b="1" dirty="0"/>
          </a:p>
          <a:p>
            <a:r>
              <a:rPr lang="en-US" sz="1600" b="1" i="1" dirty="0" smtClean="0"/>
              <a:t>Oh, P.S would someone </a:t>
            </a:r>
          </a:p>
          <a:p>
            <a:r>
              <a:rPr lang="en-US" sz="1600" b="1" i="1" dirty="0" smtClean="0"/>
              <a:t>Like to read the Example,</a:t>
            </a:r>
          </a:p>
          <a:p>
            <a:r>
              <a:rPr lang="en-US" sz="1600" b="1" i="1" dirty="0" smtClean="0"/>
              <a:t>The instructions, and </a:t>
            </a:r>
          </a:p>
          <a:p>
            <a:r>
              <a:rPr lang="en-US" sz="1600" b="1" i="1" dirty="0" smtClean="0"/>
              <a:t>Questions with meanings</a:t>
            </a:r>
            <a:r>
              <a:rPr lang="en-US" sz="1600" b="1" dirty="0" smtClean="0"/>
              <a:t>?</a:t>
            </a:r>
          </a:p>
        </p:txBody>
      </p:sp>
      <p:sp>
        <p:nvSpPr>
          <p:cNvPr id="10" name="TextBox 9"/>
          <p:cNvSpPr txBox="1"/>
          <p:nvPr/>
        </p:nvSpPr>
        <p:spPr>
          <a:xfrm>
            <a:off x="228600" y="1905000"/>
            <a:ext cx="2590800" cy="923330"/>
          </a:xfrm>
          <a:prstGeom prst="rect">
            <a:avLst/>
          </a:prstGeom>
          <a:noFill/>
        </p:spPr>
        <p:txBody>
          <a:bodyPr wrap="square" rtlCol="0">
            <a:spAutoFit/>
          </a:bodyPr>
          <a:lstStyle/>
          <a:p>
            <a:r>
              <a:rPr lang="en-US" dirty="0" smtClean="0"/>
              <a:t>En La escuela. </a:t>
            </a:r>
          </a:p>
          <a:p>
            <a:r>
              <a:rPr lang="en-US" dirty="0" smtClean="0"/>
              <a:t>Formen Oraciones </a:t>
            </a:r>
            <a:r>
              <a:rPr lang="en-US" b="1" i="1" u="sng" dirty="0" smtClean="0">
                <a:effectLst>
                  <a:outerShdw blurRad="38100" dist="38100" dir="2700000" algn="tl">
                    <a:srgbClr val="000000">
                      <a:alpha val="43137"/>
                    </a:srgbClr>
                  </a:outerShdw>
                </a:effectLst>
              </a:rPr>
              <a:t>(form sentences)</a:t>
            </a:r>
            <a:endParaRPr lang="en-US" b="1" i="1" u="sng" dirty="0">
              <a:effectLst>
                <a:outerShdw blurRad="38100" dist="38100" dir="2700000" algn="tl">
                  <a:srgbClr val="000000">
                    <a:alpha val="43137"/>
                  </a:srgbClr>
                </a:outerShdw>
              </a:effectLst>
            </a:endParaRPr>
          </a:p>
        </p:txBody>
      </p:sp>
      <p:cxnSp>
        <p:nvCxnSpPr>
          <p:cNvPr id="13" name="Elbow Connector 12"/>
          <p:cNvCxnSpPr/>
          <p:nvPr/>
        </p:nvCxnSpPr>
        <p:spPr>
          <a:xfrm>
            <a:off x="609600" y="4800600"/>
            <a:ext cx="2133600" cy="533400"/>
          </a:xfrm>
          <a:prstGeom prst="bentConnector3">
            <a:avLst>
              <a:gd name="adj1" fmla="val 50000"/>
            </a:avLst>
          </a:prstGeom>
          <a:ln>
            <a:solidFill>
              <a:schemeClr val="bg1"/>
            </a:solidFill>
            <a:tailEnd type="arrow"/>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3200400" y="2590800"/>
            <a:ext cx="5634876" cy="646331"/>
          </a:xfrm>
          <a:prstGeom prst="rect">
            <a:avLst/>
          </a:prstGeom>
          <a:noFill/>
        </p:spPr>
        <p:txBody>
          <a:bodyPr wrap="none" rtlCol="0">
            <a:spAutoFit/>
          </a:bodyPr>
          <a:lstStyle/>
          <a:p>
            <a:pPr marL="342900" indent="-342900">
              <a:buAutoNum type="arabicPeriod"/>
            </a:pPr>
            <a:r>
              <a:rPr lang="en-US" i="1" dirty="0" smtClean="0">
                <a:effectLst>
                  <a:outerShdw blurRad="38100" dist="38100" dir="2700000" algn="tl">
                    <a:srgbClr val="000000">
                      <a:alpha val="43137"/>
                    </a:srgbClr>
                  </a:outerShdw>
                </a:effectLst>
              </a:rPr>
              <a:t>llegar a la escuela a eso de las ocho</a:t>
            </a:r>
          </a:p>
          <a:p>
            <a:pPr marL="342900" indent="-342900"/>
            <a:r>
              <a:rPr lang="en-US" dirty="0" smtClean="0"/>
              <a:t> (which means get to school at about eight in English)</a:t>
            </a:r>
            <a:endParaRPr lang="en-US" dirty="0"/>
          </a:p>
        </p:txBody>
      </p:sp>
      <p:sp>
        <p:nvSpPr>
          <p:cNvPr id="20" name="TextBox 19"/>
          <p:cNvSpPr txBox="1"/>
          <p:nvPr/>
        </p:nvSpPr>
        <p:spPr>
          <a:xfrm>
            <a:off x="3276600" y="3352800"/>
            <a:ext cx="5471370" cy="646331"/>
          </a:xfrm>
          <a:prstGeom prst="rect">
            <a:avLst/>
          </a:prstGeom>
          <a:noFill/>
        </p:spPr>
        <p:txBody>
          <a:bodyPr wrap="none" rtlCol="0">
            <a:spAutoFit/>
          </a:bodyPr>
          <a:lstStyle/>
          <a:p>
            <a:pPr marL="342900" indent="-342900">
              <a:buAutoNum type="arabicPeriod" startAt="2"/>
            </a:pPr>
            <a:r>
              <a:rPr lang="en-US" i="1" dirty="0" smtClean="0">
                <a:effectLst>
                  <a:outerShdw blurRad="38100" dist="38100" dir="2700000" algn="tl">
                    <a:srgbClr val="000000">
                      <a:alpha val="43137"/>
                    </a:srgbClr>
                  </a:outerShdw>
                </a:effectLst>
              </a:rPr>
              <a:t>Entrar en la sala de clase</a:t>
            </a:r>
          </a:p>
          <a:p>
            <a:pPr marL="342900" indent="-342900"/>
            <a:r>
              <a:rPr lang="en-US" i="1" dirty="0">
                <a:effectLst>
                  <a:outerShdw blurRad="38100" dist="38100" dir="2700000" algn="tl">
                    <a:srgbClr val="000000">
                      <a:alpha val="43137"/>
                    </a:srgbClr>
                  </a:outerShdw>
                </a:effectLst>
              </a:rPr>
              <a:t> </a:t>
            </a:r>
            <a:r>
              <a:rPr lang="en-US" dirty="0" smtClean="0"/>
              <a:t>(which means  Entering the Class room in English) </a:t>
            </a:r>
            <a:endParaRPr lang="en-US" i="1" dirty="0">
              <a:effectLst>
                <a:outerShdw blurRad="38100" dist="38100" dir="2700000" algn="tl">
                  <a:srgbClr val="000000">
                    <a:alpha val="43137"/>
                  </a:srgbClr>
                </a:outerShdw>
              </a:effectLst>
            </a:endParaRPr>
          </a:p>
        </p:txBody>
      </p:sp>
      <p:sp>
        <p:nvSpPr>
          <p:cNvPr id="21" name="TextBox 20"/>
          <p:cNvSpPr txBox="1"/>
          <p:nvPr/>
        </p:nvSpPr>
        <p:spPr>
          <a:xfrm>
            <a:off x="3352800" y="4038600"/>
            <a:ext cx="5396029" cy="646331"/>
          </a:xfrm>
          <a:prstGeom prst="rect">
            <a:avLst/>
          </a:prstGeom>
          <a:noFill/>
        </p:spPr>
        <p:txBody>
          <a:bodyPr wrap="none" rtlCol="0">
            <a:spAutoFit/>
          </a:bodyPr>
          <a:lstStyle/>
          <a:p>
            <a:pPr marL="342900" indent="-342900">
              <a:buAutoNum type="arabicPeriod" startAt="3"/>
            </a:pPr>
            <a:r>
              <a:rPr lang="en-US" i="1" dirty="0" smtClean="0">
                <a:effectLst>
                  <a:outerShdw blurRad="38100" dist="38100" dir="2700000" algn="tl">
                    <a:srgbClr val="000000">
                      <a:alpha val="43137"/>
                    </a:srgbClr>
                  </a:outerShdw>
                </a:effectLst>
              </a:rPr>
              <a:t>Tomar cuatro o cinco cursos</a:t>
            </a:r>
          </a:p>
          <a:p>
            <a:pPr marL="342900" indent="-342900"/>
            <a:r>
              <a:rPr lang="en-US" dirty="0" smtClean="0">
                <a:effectLst>
                  <a:outerShdw blurRad="38100" dist="38100" dir="2700000" algn="tl">
                    <a:srgbClr val="000000">
                      <a:alpha val="43137"/>
                    </a:srgbClr>
                  </a:outerShdw>
                </a:effectLst>
              </a:rPr>
              <a:t>(Which means </a:t>
            </a:r>
            <a:r>
              <a:rPr lang="en-US" dirty="0" smtClean="0"/>
              <a:t>Take four or five courses in English)</a:t>
            </a:r>
            <a:endParaRPr lang="en-US" dirty="0"/>
          </a:p>
        </p:txBody>
      </p:sp>
      <p:sp>
        <p:nvSpPr>
          <p:cNvPr id="22" name="Date Placeholder 21"/>
          <p:cNvSpPr>
            <a:spLocks noGrp="1"/>
          </p:cNvSpPr>
          <p:nvPr>
            <p:ph type="dt" sz="half" idx="10"/>
          </p:nvPr>
        </p:nvSpPr>
        <p:spPr/>
        <p:txBody>
          <a:bodyPr/>
          <a:lstStyle/>
          <a:p>
            <a:fld id="{0BE81C52-FB60-4452-92F6-9489B36248B4}" type="datetime1">
              <a:rPr lang="en-US" smtClean="0"/>
              <a:pPr/>
              <a:t>9/29/2014</a:t>
            </a:fld>
            <a:endParaRPr lang="en-US" dirty="0"/>
          </a:p>
        </p:txBody>
      </p:sp>
    </p:spTree>
  </p:cSld>
  <p:clrMapOvr>
    <a:masterClrMapping/>
  </p:clrMapOvr>
  <p:transition spd="slow">
    <p:plus/>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How to form a sentence in Spanish.</a:t>
            </a:r>
            <a:endParaRPr lang="en-US" dirty="0"/>
          </a:p>
        </p:txBody>
      </p:sp>
      <p:sp>
        <p:nvSpPr>
          <p:cNvPr id="5" name="Oval 4"/>
          <p:cNvSpPr/>
          <p:nvPr/>
        </p:nvSpPr>
        <p:spPr>
          <a:xfrm>
            <a:off x="533400" y="2819400"/>
            <a:ext cx="2057400" cy="1828800"/>
          </a:xfrm>
          <a:prstGeom prst="ellipse">
            <a:avLst/>
          </a:prstGeom>
          <a:noFill/>
          <a:ln>
            <a:solidFill>
              <a:schemeClr val="tx1">
                <a:lumMod val="95000"/>
                <a:lumOff val="5000"/>
              </a:schemeClr>
            </a:solidFill>
          </a:ln>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p:cNvSpPr txBox="1"/>
          <p:nvPr/>
        </p:nvSpPr>
        <p:spPr>
          <a:xfrm>
            <a:off x="914400" y="2743200"/>
            <a:ext cx="1295400" cy="369332"/>
          </a:xfrm>
          <a:prstGeom prst="rect">
            <a:avLst/>
          </a:prstGeom>
          <a:solidFill>
            <a:srgbClr val="FF99FF"/>
          </a:solidFill>
        </p:spPr>
        <p:txBody>
          <a:bodyPr wrap="square" rtlCol="0">
            <a:spAutoFit/>
          </a:bodyPr>
          <a:lstStyle/>
          <a:p>
            <a:r>
              <a:rPr lang="en-US" dirty="0" smtClean="0"/>
              <a:t>Step One</a:t>
            </a:r>
            <a:endParaRPr lang="en-US" dirty="0"/>
          </a:p>
        </p:txBody>
      </p:sp>
      <p:sp>
        <p:nvSpPr>
          <p:cNvPr id="7" name="TextBox 6"/>
          <p:cNvSpPr txBox="1"/>
          <p:nvPr/>
        </p:nvSpPr>
        <p:spPr>
          <a:xfrm>
            <a:off x="685800" y="3200400"/>
            <a:ext cx="1749197" cy="369332"/>
          </a:xfrm>
          <a:prstGeom prst="rect">
            <a:avLst/>
          </a:prstGeom>
          <a:noFill/>
        </p:spPr>
        <p:txBody>
          <a:bodyPr wrap="none" rtlCol="0">
            <a:spAutoFit/>
          </a:bodyPr>
          <a:lstStyle/>
          <a:p>
            <a:r>
              <a:rPr lang="en-US" dirty="0" smtClean="0"/>
              <a:t>Subject +  Verb</a:t>
            </a:r>
            <a:endParaRPr lang="en-US" dirty="0"/>
          </a:p>
        </p:txBody>
      </p:sp>
      <p:sp>
        <p:nvSpPr>
          <p:cNvPr id="8" name="TextBox 7"/>
          <p:cNvSpPr txBox="1"/>
          <p:nvPr/>
        </p:nvSpPr>
        <p:spPr>
          <a:xfrm>
            <a:off x="685800" y="3581400"/>
            <a:ext cx="1499128" cy="954107"/>
          </a:xfrm>
          <a:prstGeom prst="rect">
            <a:avLst/>
          </a:prstGeom>
          <a:noFill/>
        </p:spPr>
        <p:txBody>
          <a:bodyPr wrap="none" rtlCol="0">
            <a:spAutoFit/>
          </a:bodyPr>
          <a:lstStyle/>
          <a:p>
            <a:r>
              <a:rPr lang="en-US" sz="1400" dirty="0" smtClean="0"/>
              <a:t>Yo = I</a:t>
            </a:r>
          </a:p>
          <a:p>
            <a:r>
              <a:rPr lang="en-US" sz="1400" dirty="0" smtClean="0"/>
              <a:t>Comer = to eat</a:t>
            </a:r>
          </a:p>
          <a:p>
            <a:r>
              <a:rPr lang="en-US" sz="1400" dirty="0" smtClean="0"/>
              <a:t>Yo Como =  I eat</a:t>
            </a:r>
          </a:p>
          <a:p>
            <a:endParaRPr lang="en-US" sz="1400" dirty="0"/>
          </a:p>
        </p:txBody>
      </p:sp>
      <p:cxnSp>
        <p:nvCxnSpPr>
          <p:cNvPr id="10" name="Straight Arrow Connector 9"/>
          <p:cNvCxnSpPr/>
          <p:nvPr/>
        </p:nvCxnSpPr>
        <p:spPr>
          <a:xfrm>
            <a:off x="2743200" y="4114800"/>
            <a:ext cx="381000" cy="457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1" name="Oval 10"/>
          <p:cNvSpPr/>
          <p:nvPr/>
        </p:nvSpPr>
        <p:spPr>
          <a:xfrm>
            <a:off x="3276600" y="4267200"/>
            <a:ext cx="2438400" cy="2133600"/>
          </a:xfrm>
          <a:prstGeom prst="ellipse">
            <a:avLst/>
          </a:prstGeom>
          <a:noFill/>
          <a:ln>
            <a:solidFill>
              <a:schemeClr val="tx1"/>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Box 11"/>
          <p:cNvSpPr txBox="1"/>
          <p:nvPr/>
        </p:nvSpPr>
        <p:spPr>
          <a:xfrm>
            <a:off x="3962400" y="4191000"/>
            <a:ext cx="1132041" cy="369332"/>
          </a:xfrm>
          <a:prstGeom prst="rect">
            <a:avLst/>
          </a:prstGeom>
          <a:solidFill>
            <a:srgbClr val="FF99FF"/>
          </a:solidFill>
        </p:spPr>
        <p:txBody>
          <a:bodyPr wrap="none" rtlCol="0">
            <a:spAutoFit/>
          </a:bodyPr>
          <a:lstStyle/>
          <a:p>
            <a:r>
              <a:rPr lang="en-US" dirty="0" smtClean="0"/>
              <a:t>Step Two</a:t>
            </a:r>
            <a:endParaRPr lang="en-US" dirty="0"/>
          </a:p>
        </p:txBody>
      </p:sp>
      <p:sp>
        <p:nvSpPr>
          <p:cNvPr id="13" name="TextBox 12"/>
          <p:cNvSpPr txBox="1"/>
          <p:nvPr/>
        </p:nvSpPr>
        <p:spPr>
          <a:xfrm>
            <a:off x="3505200" y="4572000"/>
            <a:ext cx="1946367" cy="338554"/>
          </a:xfrm>
          <a:prstGeom prst="rect">
            <a:avLst/>
          </a:prstGeom>
          <a:noFill/>
        </p:spPr>
        <p:txBody>
          <a:bodyPr wrap="none" rtlCol="0">
            <a:spAutoFit/>
          </a:bodyPr>
          <a:lstStyle/>
          <a:p>
            <a:r>
              <a:rPr lang="en-US" sz="1600" b="1" dirty="0" smtClean="0"/>
              <a:t>Add The five W’s</a:t>
            </a:r>
            <a:endParaRPr lang="en-US" sz="1600" b="1" dirty="0"/>
          </a:p>
        </p:txBody>
      </p:sp>
      <p:sp>
        <p:nvSpPr>
          <p:cNvPr id="14" name="TextBox 13"/>
          <p:cNvSpPr txBox="1"/>
          <p:nvPr/>
        </p:nvSpPr>
        <p:spPr>
          <a:xfrm>
            <a:off x="4114800" y="4800600"/>
            <a:ext cx="710451" cy="1600438"/>
          </a:xfrm>
          <a:prstGeom prst="rect">
            <a:avLst/>
          </a:prstGeom>
          <a:noFill/>
        </p:spPr>
        <p:txBody>
          <a:bodyPr wrap="none" rtlCol="0">
            <a:spAutoFit/>
          </a:bodyPr>
          <a:lstStyle/>
          <a:p>
            <a:r>
              <a:rPr lang="en-US" sz="1400" dirty="0" smtClean="0"/>
              <a:t>Who</a:t>
            </a:r>
          </a:p>
          <a:p>
            <a:r>
              <a:rPr lang="en-US" sz="1400" dirty="0" smtClean="0"/>
              <a:t>What</a:t>
            </a:r>
          </a:p>
          <a:p>
            <a:r>
              <a:rPr lang="en-US" sz="1400" dirty="0" smtClean="0"/>
              <a:t>Where</a:t>
            </a:r>
          </a:p>
          <a:p>
            <a:r>
              <a:rPr lang="en-US" sz="1400" dirty="0" smtClean="0"/>
              <a:t>When</a:t>
            </a:r>
          </a:p>
          <a:p>
            <a:r>
              <a:rPr lang="en-US" sz="1400" dirty="0" smtClean="0"/>
              <a:t>Why</a:t>
            </a:r>
          </a:p>
          <a:p>
            <a:r>
              <a:rPr lang="en-US" sz="1400" dirty="0" smtClean="0"/>
              <a:t>    +</a:t>
            </a:r>
          </a:p>
          <a:p>
            <a:r>
              <a:rPr lang="en-US" sz="1400" dirty="0" smtClean="0"/>
              <a:t>How</a:t>
            </a:r>
            <a:endParaRPr lang="en-US" sz="1400" dirty="0"/>
          </a:p>
        </p:txBody>
      </p:sp>
      <p:cxnSp>
        <p:nvCxnSpPr>
          <p:cNvPr id="16" name="Straight Arrow Connector 15"/>
          <p:cNvCxnSpPr/>
          <p:nvPr/>
        </p:nvCxnSpPr>
        <p:spPr>
          <a:xfrm flipV="1">
            <a:off x="5486400" y="4038600"/>
            <a:ext cx="685800" cy="533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flipH="1">
            <a:off x="6629400" y="2667000"/>
            <a:ext cx="1371600" cy="369332"/>
          </a:xfrm>
          <a:prstGeom prst="rect">
            <a:avLst/>
          </a:prstGeom>
          <a:solidFill>
            <a:srgbClr val="FF99FF"/>
          </a:solidFill>
        </p:spPr>
        <p:txBody>
          <a:bodyPr wrap="square" rtlCol="0">
            <a:spAutoFit/>
          </a:bodyPr>
          <a:lstStyle/>
          <a:p>
            <a:r>
              <a:rPr lang="en-US" dirty="0" smtClean="0"/>
              <a:t>Step Three</a:t>
            </a:r>
            <a:endParaRPr lang="en-US" dirty="0"/>
          </a:p>
        </p:txBody>
      </p:sp>
      <p:sp>
        <p:nvSpPr>
          <p:cNvPr id="19" name="TextBox 18"/>
          <p:cNvSpPr txBox="1"/>
          <p:nvPr/>
        </p:nvSpPr>
        <p:spPr>
          <a:xfrm>
            <a:off x="6400800" y="2971800"/>
            <a:ext cx="1905000" cy="2462213"/>
          </a:xfrm>
          <a:prstGeom prst="rect">
            <a:avLst/>
          </a:prstGeom>
          <a:noFill/>
          <a:ln>
            <a:solidFill>
              <a:schemeClr val="tx1">
                <a:lumMod val="95000"/>
                <a:lumOff val="5000"/>
              </a:schemeClr>
            </a:solidFill>
          </a:ln>
          <a:scene3d>
            <a:camera prst="orthographicFront"/>
            <a:lightRig rig="threePt" dir="t"/>
          </a:scene3d>
          <a:sp3d>
            <a:bevelT w="165100" prst="coolSlant"/>
          </a:sp3d>
        </p:spPr>
        <p:txBody>
          <a:bodyPr wrap="square" rtlCol="0">
            <a:spAutoFit/>
          </a:bodyPr>
          <a:lstStyle/>
          <a:p>
            <a:r>
              <a:rPr lang="en-US" sz="1100" b="1" i="1" dirty="0" smtClean="0">
                <a:effectLst>
                  <a:outerShdw blurRad="38100" dist="38100" dir="2700000" algn="tl">
                    <a:srgbClr val="000000">
                      <a:alpha val="43137"/>
                    </a:srgbClr>
                  </a:outerShdw>
                </a:effectLst>
              </a:rPr>
              <a:t>The 5 W’s</a:t>
            </a:r>
          </a:p>
          <a:p>
            <a:r>
              <a:rPr lang="en-US" sz="1100" b="1" dirty="0" smtClean="0"/>
              <a:t>~</a:t>
            </a:r>
            <a:r>
              <a:rPr lang="en-US" sz="1100" b="1" dirty="0" smtClean="0">
                <a:solidFill>
                  <a:srgbClr val="FF0000"/>
                </a:solidFill>
              </a:rPr>
              <a:t>Who</a:t>
            </a:r>
            <a:r>
              <a:rPr lang="en-US" sz="1100" b="1" dirty="0" smtClean="0"/>
              <a:t>?- Con Mama (Mom Can)</a:t>
            </a:r>
          </a:p>
          <a:p>
            <a:r>
              <a:rPr lang="en-US" sz="1100" b="1" dirty="0" smtClean="0"/>
              <a:t>~</a:t>
            </a:r>
            <a:r>
              <a:rPr lang="en-US" sz="1100" b="1" dirty="0" smtClean="0">
                <a:solidFill>
                  <a:srgbClr val="FF0000"/>
                </a:solidFill>
              </a:rPr>
              <a:t>What</a:t>
            </a:r>
            <a:r>
              <a:rPr lang="en-US" sz="1100" b="1" dirty="0" smtClean="0"/>
              <a:t>-Pan (Bread)</a:t>
            </a:r>
          </a:p>
          <a:p>
            <a:r>
              <a:rPr lang="en-US" sz="1100" b="1" dirty="0" smtClean="0"/>
              <a:t>~</a:t>
            </a:r>
            <a:r>
              <a:rPr lang="en-US" sz="1100" b="1" dirty="0" smtClean="0">
                <a:solidFill>
                  <a:srgbClr val="FF0000"/>
                </a:solidFill>
              </a:rPr>
              <a:t>Where</a:t>
            </a:r>
            <a:r>
              <a:rPr lang="en-US" sz="1100" b="1" dirty="0" smtClean="0"/>
              <a:t>?- en Mi Casa (in my House)</a:t>
            </a:r>
          </a:p>
          <a:p>
            <a:r>
              <a:rPr lang="en-US" sz="1100" b="1" dirty="0" smtClean="0"/>
              <a:t>~</a:t>
            </a:r>
            <a:r>
              <a:rPr lang="en-US" sz="1100" b="1" dirty="0" smtClean="0">
                <a:solidFill>
                  <a:srgbClr val="FF0000"/>
                </a:solidFill>
              </a:rPr>
              <a:t>Why</a:t>
            </a:r>
            <a:r>
              <a:rPr lang="en-US" sz="1100" b="1" dirty="0" smtClean="0"/>
              <a:t>?- Porque es Sabroso </a:t>
            </a:r>
          </a:p>
          <a:p>
            <a:r>
              <a:rPr lang="en-US" sz="1100" b="1" dirty="0" smtClean="0"/>
              <a:t>(Because its Tasty)</a:t>
            </a:r>
          </a:p>
          <a:p>
            <a:r>
              <a:rPr lang="en-US" sz="1100" b="1" dirty="0" smtClean="0"/>
              <a:t>~</a:t>
            </a:r>
            <a:r>
              <a:rPr lang="en-US" sz="1100" b="1" dirty="0" smtClean="0">
                <a:solidFill>
                  <a:srgbClr val="FF0000"/>
                </a:solidFill>
              </a:rPr>
              <a:t>When?-  </a:t>
            </a:r>
            <a:r>
              <a:rPr lang="en-US" sz="1100" b="1" dirty="0" smtClean="0"/>
              <a:t>Caba Lunes (every Monday)</a:t>
            </a:r>
          </a:p>
          <a:p>
            <a:r>
              <a:rPr lang="en-US" sz="1100" b="1" dirty="0" smtClean="0"/>
              <a:t>~</a:t>
            </a:r>
            <a:r>
              <a:rPr lang="en-US" sz="1100" b="1" dirty="0" smtClean="0">
                <a:solidFill>
                  <a:srgbClr val="FF0000"/>
                </a:solidFill>
              </a:rPr>
              <a:t>How?- </a:t>
            </a:r>
            <a:r>
              <a:rPr lang="en-US" sz="1100" b="1" dirty="0" smtClean="0"/>
              <a:t>Lentamente (slowly)</a:t>
            </a:r>
          </a:p>
          <a:p>
            <a:endParaRPr lang="en-US" sz="1100" b="1" dirty="0"/>
          </a:p>
        </p:txBody>
      </p:sp>
      <p:sp>
        <p:nvSpPr>
          <p:cNvPr id="22" name="Date Placeholder 21"/>
          <p:cNvSpPr>
            <a:spLocks noGrp="1"/>
          </p:cNvSpPr>
          <p:nvPr>
            <p:ph type="dt" sz="half" idx="10"/>
          </p:nvPr>
        </p:nvSpPr>
        <p:spPr/>
        <p:txBody>
          <a:bodyPr/>
          <a:lstStyle/>
          <a:p>
            <a:fld id="{C788DEAB-666E-456D-BA8A-3959095F13D5}" type="datetime1">
              <a:rPr lang="en-US" smtClean="0"/>
              <a:pPr/>
              <a:t>9/29/2014</a:t>
            </a:fld>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5800" y="228600"/>
            <a:ext cx="7772400" cy="838200"/>
          </a:xfrm>
        </p:spPr>
        <p:txBody>
          <a:bodyPr/>
          <a:lstStyle/>
          <a:p>
            <a:r>
              <a:rPr lang="en-US" dirty="0" smtClean="0"/>
              <a:t>Number one of Section A</a:t>
            </a:r>
            <a:endParaRPr lang="en-US" dirty="0"/>
          </a:p>
        </p:txBody>
      </p:sp>
      <p:sp>
        <p:nvSpPr>
          <p:cNvPr id="4" name="TextBox 3"/>
          <p:cNvSpPr txBox="1"/>
          <p:nvPr/>
        </p:nvSpPr>
        <p:spPr>
          <a:xfrm>
            <a:off x="914400" y="1143000"/>
            <a:ext cx="7968848" cy="1107996"/>
          </a:xfrm>
          <a:prstGeom prst="rect">
            <a:avLst/>
          </a:prstGeom>
          <a:noFill/>
        </p:spPr>
        <p:txBody>
          <a:bodyPr wrap="none" rtlCol="0">
            <a:spAutoFit/>
          </a:bodyPr>
          <a:lstStyle/>
          <a:p>
            <a:pPr marL="342900" indent="-342900"/>
            <a:r>
              <a:rPr lang="en-US" sz="2400" i="1" dirty="0" smtClean="0">
                <a:effectLst>
                  <a:outerShdw blurRad="38100" dist="38100" dir="2700000" algn="tl">
                    <a:srgbClr val="000000">
                      <a:alpha val="43137"/>
                    </a:srgbClr>
                  </a:outerShdw>
                </a:effectLst>
              </a:rPr>
              <a:t>                </a:t>
            </a:r>
            <a:r>
              <a:rPr lang="en-US" sz="2400" i="1" dirty="0" smtClean="0">
                <a:effectLst>
                  <a:outerShdw blurRad="38100" dist="38100" dir="2700000" algn="tl">
                    <a:srgbClr val="000000">
                      <a:alpha val="43137"/>
                    </a:srgbClr>
                  </a:outerShdw>
                </a:effectLst>
                <a:latin typeface="Comic Sans MS" pitchFamily="66" charset="0"/>
              </a:rPr>
              <a:t>llegar a la escuela a eso de las ocho</a:t>
            </a:r>
          </a:p>
          <a:p>
            <a:pPr marL="342900" indent="-342900"/>
            <a:r>
              <a:rPr lang="en-US" sz="2400" dirty="0" smtClean="0">
                <a:latin typeface="Comic Sans MS" pitchFamily="66" charset="0"/>
              </a:rPr>
              <a:t> (which means, get to school at about eight; in English)</a:t>
            </a:r>
          </a:p>
          <a:p>
            <a:endParaRPr lang="en-US" dirty="0">
              <a:latin typeface="Comic Sans MS" pitchFamily="66" charset="0"/>
            </a:endParaRPr>
          </a:p>
        </p:txBody>
      </p:sp>
      <p:sp>
        <p:nvSpPr>
          <p:cNvPr id="6" name="TextBox 5"/>
          <p:cNvSpPr txBox="1"/>
          <p:nvPr/>
        </p:nvSpPr>
        <p:spPr>
          <a:xfrm>
            <a:off x="304800" y="2514600"/>
            <a:ext cx="8603637" cy="369332"/>
          </a:xfrm>
          <a:prstGeom prst="rect">
            <a:avLst/>
          </a:prstGeom>
          <a:noFill/>
        </p:spPr>
        <p:txBody>
          <a:bodyPr wrap="none" rtlCol="0">
            <a:spAutoFit/>
          </a:bodyPr>
          <a:lstStyle/>
          <a:p>
            <a:r>
              <a:rPr lang="en-US" dirty="0" smtClean="0"/>
              <a:t>Ok, Were you paying attention? I hope you were! Please follow my close Directions:</a:t>
            </a:r>
            <a:endParaRPr lang="en-US" dirty="0"/>
          </a:p>
        </p:txBody>
      </p:sp>
      <p:sp>
        <p:nvSpPr>
          <p:cNvPr id="7" name="TextBox 6"/>
          <p:cNvSpPr txBox="1"/>
          <p:nvPr/>
        </p:nvSpPr>
        <p:spPr>
          <a:xfrm>
            <a:off x="271058" y="3124200"/>
            <a:ext cx="8587607" cy="830997"/>
          </a:xfrm>
          <a:prstGeom prst="rect">
            <a:avLst/>
          </a:prstGeom>
          <a:noFill/>
        </p:spPr>
        <p:txBody>
          <a:bodyPr wrap="none" rtlCol="0">
            <a:spAutoFit/>
          </a:bodyPr>
          <a:lstStyle/>
          <a:p>
            <a:r>
              <a:rPr lang="en-US" sz="2400" b="1" dirty="0" smtClean="0">
                <a:latin typeface="Comic Sans MS" pitchFamily="66" charset="0"/>
              </a:rPr>
              <a:t>To form a sentence we need to find the verbs and the </a:t>
            </a:r>
          </a:p>
          <a:p>
            <a:r>
              <a:rPr lang="en-US" sz="2400" b="1" dirty="0" smtClean="0">
                <a:latin typeface="Comic Sans MS" pitchFamily="66" charset="0"/>
              </a:rPr>
              <a:t>Subject. </a:t>
            </a:r>
            <a:r>
              <a:rPr lang="en-US" sz="2400" b="1" dirty="0" smtClean="0">
                <a:latin typeface="Comic Sans MS" pitchFamily="66" charset="0"/>
                <a:sym typeface="Wingdings" pitchFamily="2" charset="2"/>
              </a:rPr>
              <a:t></a:t>
            </a:r>
            <a:endParaRPr lang="en-US" sz="2400" b="1" dirty="0">
              <a:latin typeface="Comic Sans MS" pitchFamily="66" charset="0"/>
            </a:endParaRPr>
          </a:p>
        </p:txBody>
      </p:sp>
      <p:sp>
        <p:nvSpPr>
          <p:cNvPr id="10" name="TextBox 9"/>
          <p:cNvSpPr txBox="1"/>
          <p:nvPr/>
        </p:nvSpPr>
        <p:spPr>
          <a:xfrm>
            <a:off x="1447800" y="6334780"/>
            <a:ext cx="6641562" cy="523220"/>
          </a:xfrm>
          <a:prstGeom prst="rect">
            <a:avLst/>
          </a:prstGeom>
          <a:noFill/>
        </p:spPr>
        <p:txBody>
          <a:bodyPr wrap="none" rtlCol="0">
            <a:spAutoFit/>
          </a:bodyPr>
          <a:lstStyle/>
          <a:p>
            <a:r>
              <a:rPr lang="en-US" sz="2800" b="1" dirty="0" smtClean="0">
                <a:effectLst>
                  <a:outerShdw blurRad="38100" dist="38100" dir="2700000" algn="tl">
                    <a:srgbClr val="000000">
                      <a:alpha val="43137"/>
                    </a:srgbClr>
                  </a:outerShdw>
                </a:effectLst>
              </a:rPr>
              <a:t>Answers to Questions are at end! </a:t>
            </a:r>
            <a:r>
              <a:rPr lang="en-US" sz="2800" b="1" dirty="0" smtClean="0">
                <a:effectLst>
                  <a:outerShdw blurRad="38100" dist="38100" dir="2700000" algn="tl">
                    <a:srgbClr val="000000">
                      <a:alpha val="43137"/>
                    </a:srgbClr>
                  </a:outerShdw>
                </a:effectLst>
                <a:sym typeface="Wingdings" pitchFamily="2" charset="2"/>
              </a:rPr>
              <a:t></a:t>
            </a:r>
            <a:endParaRPr lang="en-US" sz="2800" b="1" dirty="0">
              <a:effectLst>
                <a:outerShdw blurRad="38100" dist="38100" dir="2700000" algn="tl">
                  <a:srgbClr val="000000">
                    <a:alpha val="43137"/>
                  </a:srgbClr>
                </a:outerShdw>
              </a:effectLst>
            </a:endParaRPr>
          </a:p>
        </p:txBody>
      </p:sp>
      <p:sp>
        <p:nvSpPr>
          <p:cNvPr id="11" name="Rectangle 10"/>
          <p:cNvSpPr/>
          <p:nvPr/>
        </p:nvSpPr>
        <p:spPr>
          <a:xfrm>
            <a:off x="6172200" y="5486400"/>
            <a:ext cx="2286000" cy="738664"/>
          </a:xfrm>
          <a:prstGeom prst="rect">
            <a:avLst/>
          </a:prstGeom>
        </p:spPr>
        <p:txBody>
          <a:bodyPr>
            <a:spAutoFit/>
          </a:bodyPr>
          <a:lstStyle/>
          <a:p>
            <a:pPr lvl="0"/>
            <a:r>
              <a:rPr lang="en-US" sz="1400" dirty="0">
                <a:solidFill>
                  <a:prstClr val="black"/>
                </a:solidFill>
              </a:rPr>
              <a:t>Can you Tell me what the Verbs are and what</a:t>
            </a:r>
          </a:p>
          <a:p>
            <a:pPr lvl="0"/>
            <a:r>
              <a:rPr lang="en-US" sz="1400" dirty="0">
                <a:solidFill>
                  <a:prstClr val="black"/>
                </a:solidFill>
              </a:rPr>
              <a:t>The subject is?</a:t>
            </a:r>
          </a:p>
        </p:txBody>
      </p:sp>
      <p:cxnSp>
        <p:nvCxnSpPr>
          <p:cNvPr id="13" name="Elbow Connector 12"/>
          <p:cNvCxnSpPr/>
          <p:nvPr/>
        </p:nvCxnSpPr>
        <p:spPr>
          <a:xfrm>
            <a:off x="4876800" y="5257800"/>
            <a:ext cx="1295400" cy="381000"/>
          </a:xfrm>
          <a:prstGeom prst="bentConnector3">
            <a:avLst>
              <a:gd name="adj1" fmla="val 50000"/>
            </a:avLst>
          </a:prstGeom>
          <a:ln>
            <a:solidFill>
              <a:schemeClr val="accent2"/>
            </a:solidFill>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228600" y="5257800"/>
            <a:ext cx="2362200" cy="1015663"/>
          </a:xfrm>
          <a:prstGeom prst="rect">
            <a:avLst/>
          </a:prstGeom>
          <a:solidFill>
            <a:schemeClr val="accent1">
              <a:lumMod val="60000"/>
              <a:lumOff val="40000"/>
            </a:schemeClr>
          </a:solidFill>
          <a:ln>
            <a:solidFill>
              <a:srgbClr val="FF0000"/>
            </a:solidFill>
          </a:ln>
        </p:spPr>
        <p:txBody>
          <a:bodyPr wrap="square" rtlCol="0">
            <a:spAutoFit/>
          </a:bodyPr>
          <a:lstStyle/>
          <a:p>
            <a:r>
              <a:rPr lang="en-US" sz="1400" dirty="0" smtClean="0"/>
              <a:t>Now On A separate Piece of Paper Write down what you think the answer is.</a:t>
            </a:r>
          </a:p>
          <a:p>
            <a:r>
              <a:rPr lang="en-US" b="1" dirty="0" smtClean="0">
                <a:effectLst>
                  <a:outerShdw blurRad="38100" dist="38100" dir="2700000" algn="tl">
                    <a:srgbClr val="000000">
                      <a:alpha val="43137"/>
                    </a:srgbClr>
                  </a:outerShdw>
                </a:effectLst>
              </a:rPr>
              <a:t>(SPANISH ONLY) </a:t>
            </a:r>
            <a:endParaRPr lang="en-US" b="1" dirty="0">
              <a:effectLst>
                <a:outerShdw blurRad="38100" dist="38100" dir="2700000" algn="tl">
                  <a:srgbClr val="000000">
                    <a:alpha val="43137"/>
                  </a:srgbClr>
                </a:outerShdw>
              </a:effectLst>
            </a:endParaRPr>
          </a:p>
        </p:txBody>
      </p:sp>
      <p:sp>
        <p:nvSpPr>
          <p:cNvPr id="15" name="TextBox 14"/>
          <p:cNvSpPr txBox="1"/>
          <p:nvPr/>
        </p:nvSpPr>
        <p:spPr>
          <a:xfrm>
            <a:off x="7620000" y="3733800"/>
            <a:ext cx="1143000" cy="1477328"/>
          </a:xfrm>
          <a:prstGeom prst="rect">
            <a:avLst/>
          </a:prstGeom>
          <a:solidFill>
            <a:schemeClr val="accent1">
              <a:lumMod val="60000"/>
              <a:lumOff val="40000"/>
            </a:schemeClr>
          </a:solidFill>
          <a:ln>
            <a:solidFill>
              <a:srgbClr val="FF0000"/>
            </a:solidFill>
          </a:ln>
        </p:spPr>
        <p:txBody>
          <a:bodyPr wrap="square" rtlCol="0">
            <a:spAutoFit/>
          </a:bodyPr>
          <a:lstStyle/>
          <a:p>
            <a:r>
              <a:rPr lang="en-US" dirty="0" smtClean="0"/>
              <a:t>DO NOT FORGET THE 5 W’S + How</a:t>
            </a:r>
            <a:endParaRPr lang="en-US" dirty="0"/>
          </a:p>
        </p:txBody>
      </p:sp>
      <p:sp>
        <p:nvSpPr>
          <p:cNvPr id="16" name="Date Placeholder 15"/>
          <p:cNvSpPr>
            <a:spLocks noGrp="1"/>
          </p:cNvSpPr>
          <p:nvPr>
            <p:ph type="dt" sz="half" idx="10"/>
          </p:nvPr>
        </p:nvSpPr>
        <p:spPr/>
        <p:txBody>
          <a:bodyPr/>
          <a:lstStyle/>
          <a:p>
            <a:endParaRPr lang="en-US" dirty="0"/>
          </a:p>
        </p:txBody>
      </p:sp>
    </p:spTree>
  </p:cSld>
  <p:clrMapOvr>
    <a:masterClrMapping/>
  </p:clrMapOvr>
  <p:transition spd="slow">
    <p:pull dir="d"/>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2201</TotalTime>
  <Words>789</Words>
  <Application>Microsoft Office PowerPoint</Application>
  <PresentationFormat>On-screen Show (4:3)</PresentationFormat>
  <Paragraphs>129</Paragraphs>
  <Slides>12</Slides>
  <Notes>12</Notes>
  <HiddenSlides>0</HiddenSlides>
  <MMClips>2</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Civic</vt:lpstr>
      <vt:lpstr>Spanish!</vt:lpstr>
      <vt:lpstr>What you will need</vt:lpstr>
      <vt:lpstr>Gracias, Y Por Favor  Disfrutar Este leccion!</vt:lpstr>
      <vt:lpstr>Pasatiempos Depues De Las Clases</vt:lpstr>
      <vt:lpstr>Describing Peoples Activities </vt:lpstr>
      <vt:lpstr>Lets do some work! Section A on page 99</vt:lpstr>
      <vt:lpstr>Estructura:  All it wants you to do is take the sentence it gives you and for it to a complete sentence</vt:lpstr>
      <vt:lpstr>How to form a sentence in Spanish.</vt:lpstr>
      <vt:lpstr>Number one of Section A</vt:lpstr>
      <vt:lpstr>Nos Tomar La escuela autobus en la mañana en acerca ocho a conseguir a escuela.</vt:lpstr>
      <vt:lpstr>Mystery City Clues: I am on the Yucatan Peninsula, I am a famous City and I am very Close to the Gulf Of Mexico.  I am 30ft (9 meters) above sea level. My population can measure up to be  approximately one million People. What City am I?</vt:lpstr>
      <vt:lpstr>Slide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Spanish!</dc:title>
  <dc:creator>Gretchen Harnack</dc:creator>
  <cp:lastModifiedBy>Gretchen Harnack</cp:lastModifiedBy>
  <cp:revision>52</cp:revision>
  <dcterms:created xsi:type="dcterms:W3CDTF">2014-09-28T15:03:11Z</dcterms:created>
  <dcterms:modified xsi:type="dcterms:W3CDTF">2014-09-30T03:53:50Z</dcterms:modified>
</cp:coreProperties>
</file>